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344" r:id="rId3"/>
    <p:sldId id="345" r:id="rId4"/>
    <p:sldId id="333" r:id="rId5"/>
    <p:sldId id="260" r:id="rId6"/>
    <p:sldId id="322" r:id="rId7"/>
    <p:sldId id="336" r:id="rId8"/>
    <p:sldId id="350" r:id="rId9"/>
    <p:sldId id="315" r:id="rId10"/>
    <p:sldId id="340" r:id="rId11"/>
    <p:sldId id="334" r:id="rId12"/>
    <p:sldId id="342" r:id="rId13"/>
    <p:sldId id="338" r:id="rId14"/>
    <p:sldId id="351" r:id="rId15"/>
    <p:sldId id="346" r:id="rId16"/>
    <p:sldId id="348" r:id="rId17"/>
    <p:sldId id="347" r:id="rId18"/>
    <p:sldId id="352" r:id="rId19"/>
    <p:sldId id="353" r:id="rId20"/>
    <p:sldId id="355" r:id="rId21"/>
    <p:sldId id="354" r:id="rId22"/>
    <p:sldId id="339" r:id="rId23"/>
    <p:sldId id="343" r:id="rId24"/>
    <p:sldId id="349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2" autoAdjust="0"/>
    <p:restoredTop sz="93202"/>
  </p:normalViewPr>
  <p:slideViewPr>
    <p:cSldViewPr snapToGrid="0">
      <p:cViewPr varScale="1">
        <p:scale>
          <a:sx n="103" d="100"/>
          <a:sy n="103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AA10-12C2-4785-99BD-9B7E1B6D6C9A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F42B-BD64-459F-9AA7-F909547A17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57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EF42B-BD64-459F-9AA7-F909547A17F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202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160F0-5D74-4EE4-9368-C71965860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0D07A7-E292-4E94-A0A6-8239EC299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0B624-BAD9-433E-AF90-ED00F49C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037F06-DC01-4B34-87BA-9E6E5B3E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3FA4D-08B4-4B35-A8C3-7872F3F7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503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E6AC1-066D-4B1C-A6C7-1FAD54F4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CC0886-E5EF-4FE4-AD9B-C8D9098B1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698B33-A351-44BD-96D8-A94C1F59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66B7D-2550-4902-A793-487B2F00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D87CA-7332-4A6C-A2BF-EEBDAB5F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45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4377BB-FD34-4B46-91A1-7B23E777B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24DFBE-3A2A-40CA-8442-E5267256D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B6321F-C98B-49EC-9505-B691B896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3816A-4FE7-4967-80FA-E2E3ED85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19A001-C518-4C05-BF81-C1D6255F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779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4C5E1-AAE2-4386-BF56-1EBEE748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D9F8BC-5DD5-49A1-8232-488AD0820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09C0B-EB03-42FE-A8C1-26DD4939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AAD027-C302-4B12-A84A-D521C53F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C6B340-8166-44FF-A33D-C4D86CFB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866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4169F-1A17-48CD-9B9D-87DBB882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0F731C-6FA5-4430-A239-F734217AA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D51B6D-2CBC-4EE2-928A-6D26ED8C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45D66-0CF3-4311-987E-95BF5021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4C265-9F82-41C7-8188-E468F9F1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2E2F-A158-4362-B507-4DD5080F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69F83E-36E3-4E6A-B758-42496EAAA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FBF210-9A17-4D98-83EC-DE19F9D6C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8A23D2-D1EF-4E79-810C-0ED98526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192038-2A15-4324-9563-A9C22696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69B1A1-129F-43AD-9D21-9D2AD2AB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220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E6BCA-7700-4C2B-AD79-3A1500AC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6CFF4A-6F26-49D4-B091-D4A255700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9B17D2-B15B-4D67-8CB7-9C193F260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7E684E-6AB6-4735-9035-0A89D2AE0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DFBED5-9714-48AF-BAFC-1920899A4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A4FE77-F783-4142-AF2B-A018E580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17FE90-A794-4776-A917-01542768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9F1FF2-7C4B-4DF9-8FD8-A8074E81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8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7176-BDDF-4271-B47B-F2EAFAA8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992553-9C7F-43B6-B662-0370264F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FA7D86-DDFD-4CBD-B2C7-F6FF6273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BA9AF7-61E3-4131-9277-A45075BB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653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63B75-FA9F-4279-9816-F97B6D922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9E2121-ABE1-4238-81CB-C063CEA1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51B023-6DAB-46BD-BF6A-6D563EAA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916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41002-C998-4417-A981-A4F29C1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164578-BC80-4D38-A92E-E02A07E74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03488B-7B52-4183-B344-635E8FAF3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6A76F8-443D-43FF-BB32-26B72DC6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ECB229-B114-4956-A81D-0E3D2BD9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083480-AA77-449E-AFC5-FA5348DC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823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59B3B-B645-4C68-A90E-214E37C2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07BAD-B6E4-4596-8E67-EE877469D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A5E201-0770-4333-94EF-1CCA91149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B7E79-5C9E-4415-833D-01CE88C7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618AE6-7D1D-4F04-8D4D-84FF2C0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01831F-1641-4560-AD22-57BA704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042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A2920D-5AE6-4C3C-A8DB-8BA89C9B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E7658-33A4-42A1-8B62-E7B8752B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08D727-6AF4-48AA-B074-3FE38AA90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2B890-2514-486C-827D-CBACC3C7CA4F}" type="datetimeFigureOut">
              <a:rPr lang="es-MX" smtClean="0"/>
              <a:t>02/10/20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0048E-EC2E-4187-963B-72C89CC22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73BBC8-65A3-45D2-BCFE-DB549C44C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32CC-ECCE-483D-9B17-BA1E2E6234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968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ear.php.net/" TargetMode="External"/><Relationship Id="rId2" Type="http://schemas.openxmlformats.org/officeDocument/2006/relationships/hyperlink" Target="https://pear.php.net/manual/en/standards.ph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squad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3FE064-AA56-9B47-899E-90D353678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3BBB4B-34FD-2A4B-9615-5B6B0DF1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81" y="6183403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300" b="1" dirty="0" err="1">
                <a:solidFill>
                  <a:schemeClr val="bg1"/>
                </a:solidFill>
              </a:rPr>
              <a:t>Arquitectura</a:t>
            </a:r>
            <a:r>
              <a:rPr lang="en-US" sz="5300" b="1" dirty="0">
                <a:solidFill>
                  <a:schemeClr val="bg1"/>
                </a:solidFill>
              </a:rPr>
              <a:t> </a:t>
            </a:r>
            <a:r>
              <a:rPr lang="en-US" sz="5300" b="1" dirty="0" err="1">
                <a:solidFill>
                  <a:schemeClr val="bg1"/>
                </a:solidFill>
              </a:rPr>
              <a:t>física</a:t>
            </a:r>
            <a:r>
              <a:rPr lang="en-US" sz="5300" b="1" dirty="0">
                <a:solidFill>
                  <a:schemeClr val="bg1"/>
                </a:solidFill>
              </a:rPr>
              <a:t> y </a:t>
            </a:r>
            <a:r>
              <a:rPr lang="en-US" sz="5300" b="1" dirty="0" err="1">
                <a:solidFill>
                  <a:schemeClr val="bg1"/>
                </a:solidFill>
              </a:rPr>
              <a:t>comparativas</a:t>
            </a:r>
            <a:br>
              <a:rPr lang="en-US" sz="2300" dirty="0">
                <a:solidFill>
                  <a:schemeClr val="bg1"/>
                </a:solidFill>
              </a:rPr>
            </a:br>
            <a:endParaRPr 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5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06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08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Servidor</a:t>
            </a:r>
            <a:r>
              <a:rPr lang="en-US" dirty="0">
                <a:solidFill>
                  <a:srgbClr val="000000"/>
                </a:solidFill>
              </a:rPr>
              <a:t> NAS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7E2071-17B9-2344-B83D-6584ACB7527F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* 8 TB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almacenamiento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1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 r="1" b="1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04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90" y="1238805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9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7E2071-17B9-2344-B83D-6584ACB7527F}"/>
              </a:ext>
            </a:extLst>
          </p:cNvPr>
          <p:cNvSpPr txBox="1"/>
          <p:nvPr/>
        </p:nvSpPr>
        <p:spPr>
          <a:xfrm>
            <a:off x="192429" y="3642098"/>
            <a:ext cx="3913138" cy="31816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MX" sz="1600" b="1" i="1" dirty="0"/>
              <a:t>Servidor VPS en red interna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CentOS7 / Ubuntu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@ 3.1 GHz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8 </a:t>
            </a:r>
            <a:r>
              <a:rPr lang="en-US" sz="1600" b="1" dirty="0"/>
              <a:t>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1 TB </a:t>
            </a:r>
            <a:r>
              <a:rPr lang="en-US" sz="1600" b="1" dirty="0" err="1"/>
              <a:t>almacenamieto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Aquí estará la BD de </a:t>
            </a:r>
            <a:r>
              <a:rPr lang="es-ES" sz="1600" dirty="0" err="1"/>
              <a:t>Dev</a:t>
            </a:r>
            <a:r>
              <a:rPr lang="es-ES" sz="1600" dirty="0"/>
              <a:t> y Q&amp;A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Nombre de </a:t>
            </a:r>
            <a:r>
              <a:rPr lang="es-ES" sz="1600" dirty="0" err="1"/>
              <a:t>Vps</a:t>
            </a:r>
            <a:r>
              <a:rPr lang="es-ES" sz="1600" dirty="0"/>
              <a:t>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dev_bd_vps</a:t>
            </a:r>
            <a:endParaRPr lang="es-ES" sz="1600" dirty="0"/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qa_db_vps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CDFAD92C-64E2-D44E-A249-9FF6711B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1223" y="747768"/>
            <a:ext cx="3119411" cy="29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EC61-2D2C-E64F-AE5D-93A87144C5DC}"/>
              </a:ext>
            </a:extLst>
          </p:cNvPr>
          <p:cNvSpPr txBox="1"/>
          <p:nvPr/>
        </p:nvSpPr>
        <p:spPr>
          <a:xfrm>
            <a:off x="4118335" y="3642098"/>
            <a:ext cx="4039607" cy="31816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MX" sz="1600" b="1" i="1" dirty="0"/>
              <a:t>Servidor VPS en red interna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CentOS7 / Ubuntu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@ 3.1 GHz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8 </a:t>
            </a:r>
            <a:r>
              <a:rPr lang="en-US" sz="1600" b="1" dirty="0"/>
              <a:t>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1 TB </a:t>
            </a:r>
            <a:r>
              <a:rPr lang="en-US" sz="1600" b="1" dirty="0" err="1"/>
              <a:t>almacenamieto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Cada servidor será un VPS para </a:t>
            </a:r>
            <a:r>
              <a:rPr lang="es-ES" sz="1600" dirty="0" err="1"/>
              <a:t>Dev</a:t>
            </a:r>
            <a:r>
              <a:rPr lang="es-ES" sz="1600" dirty="0"/>
              <a:t> y Q&amp;A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Conección</a:t>
            </a:r>
            <a:r>
              <a:rPr lang="es-ES" sz="1600" dirty="0"/>
              <a:t> al VPS DB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Nombre de </a:t>
            </a:r>
            <a:r>
              <a:rPr lang="es-ES" sz="1600" dirty="0" err="1"/>
              <a:t>Vps</a:t>
            </a:r>
            <a:r>
              <a:rPr lang="es-ES" sz="1600" dirty="0"/>
              <a:t>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dev_app_vps</a:t>
            </a:r>
            <a:endParaRPr lang="es-ES" sz="1600" dirty="0"/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s-ES" sz="1600" dirty="0" err="1"/>
              <a:t>qa_app_vps</a:t>
            </a: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50704E-46F7-5048-817E-B7263823D7DE}"/>
              </a:ext>
            </a:extLst>
          </p:cNvPr>
          <p:cNvSpPr txBox="1"/>
          <p:nvPr/>
        </p:nvSpPr>
        <p:spPr>
          <a:xfrm>
            <a:off x="8170710" y="3642098"/>
            <a:ext cx="3691004" cy="31816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MX" sz="1600" b="1" i="1" dirty="0"/>
              <a:t>Servidor en red interna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Windows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4 </a:t>
            </a:r>
            <a:r>
              <a:rPr lang="en-US" dirty="0" err="1"/>
              <a:t>núcleos</a:t>
            </a:r>
            <a:r>
              <a:rPr lang="en-US" dirty="0"/>
              <a:t> de CPU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RAM de 16 GB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Servidores VPS Desarrollo y Q&amp;A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0570D56-940A-0343-B256-2DED8B14ED4C}"/>
              </a:ext>
            </a:extLst>
          </p:cNvPr>
          <p:cNvSpPr/>
          <p:nvPr/>
        </p:nvSpPr>
        <p:spPr>
          <a:xfrm>
            <a:off x="1029593" y="779586"/>
            <a:ext cx="21487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2 VPS BD Dev y Q&amp;A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34980A-B97C-7F46-B081-2BF99BEA71A2}"/>
              </a:ext>
            </a:extLst>
          </p:cNvPr>
          <p:cNvSpPr/>
          <p:nvPr/>
        </p:nvSpPr>
        <p:spPr>
          <a:xfrm>
            <a:off x="4977178" y="779586"/>
            <a:ext cx="232191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2 VPS WEB </a:t>
            </a:r>
            <a:r>
              <a:rPr lang="en-US" b="1" dirty="0"/>
              <a:t>Dev</a:t>
            </a:r>
            <a:r>
              <a:rPr lang="en-US" b="1" i="1" dirty="0"/>
              <a:t> y Q&amp;A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CA3509-5ED1-1442-B776-84D166642112}"/>
              </a:ext>
            </a:extLst>
          </p:cNvPr>
          <p:cNvSpPr/>
          <p:nvPr/>
        </p:nvSpPr>
        <p:spPr>
          <a:xfrm>
            <a:off x="9134070" y="791034"/>
            <a:ext cx="266656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VPS Sandbox </a:t>
            </a:r>
            <a:r>
              <a:rPr lang="en-US" b="1" dirty="0" err="1"/>
              <a:t>Aplicaciones</a:t>
            </a:r>
            <a:endParaRPr lang="en-US" b="1" dirty="0"/>
          </a:p>
        </p:txBody>
      </p:sp>
      <p:pic>
        <p:nvPicPr>
          <p:cNvPr id="20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A416FE17-3B4F-7D42-8D69-EE5B32F5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1772" y="1136588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08A83B95-7F85-4F4F-86EF-EEEB5A0E8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310" y="1168975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38250A43-C774-3245-B1F2-1979BE239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8138" y="1153036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4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0869" y="1168974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9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7E2071-17B9-2344-B83D-6584ACB7527F}"/>
              </a:ext>
            </a:extLst>
          </p:cNvPr>
          <p:cNvSpPr txBox="1"/>
          <p:nvPr/>
        </p:nvSpPr>
        <p:spPr>
          <a:xfrm>
            <a:off x="192429" y="3642098"/>
            <a:ext cx="3913138" cy="31816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MX" sz="1600" b="1" i="1" dirty="0"/>
              <a:t>Servidor VPS en red interna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CentOS7 / Ubuntu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@ 3.1 GHz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16 </a:t>
            </a:r>
            <a:r>
              <a:rPr lang="en-US" sz="1600" b="1" dirty="0"/>
              <a:t>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1 TB </a:t>
            </a:r>
            <a:r>
              <a:rPr lang="en-US" sz="1600" b="1" dirty="0" err="1"/>
              <a:t>Almacenamiento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EC61-2D2C-E64F-AE5D-93A87144C5DC}"/>
              </a:ext>
            </a:extLst>
          </p:cNvPr>
          <p:cNvSpPr txBox="1"/>
          <p:nvPr/>
        </p:nvSpPr>
        <p:spPr>
          <a:xfrm>
            <a:off x="4118335" y="3642098"/>
            <a:ext cx="4039607" cy="31816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MX" sz="1600" b="1" i="1" dirty="0"/>
              <a:t>Servidor VPS en red interna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CentOS7 / Ubuntu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@ 3.1 GHz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16 </a:t>
            </a:r>
            <a:r>
              <a:rPr lang="en-US" sz="1600" b="1" dirty="0"/>
              <a:t>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1 TB </a:t>
            </a:r>
            <a:r>
              <a:rPr lang="en-US" sz="1600" b="1" dirty="0" err="1"/>
              <a:t>Almacenamiento</a:t>
            </a:r>
            <a:endParaRPr lang="en-US" sz="16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Servidores VPS-DRP BD y Web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0570D56-940A-0343-B256-2DED8B14ED4C}"/>
              </a:ext>
            </a:extLst>
          </p:cNvPr>
          <p:cNvSpPr/>
          <p:nvPr/>
        </p:nvSpPr>
        <p:spPr>
          <a:xfrm>
            <a:off x="1343208" y="779586"/>
            <a:ext cx="152157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1 VPS BD-DRP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34980A-B97C-7F46-B081-2BF99BEA71A2}"/>
              </a:ext>
            </a:extLst>
          </p:cNvPr>
          <p:cNvSpPr/>
          <p:nvPr/>
        </p:nvSpPr>
        <p:spPr>
          <a:xfrm>
            <a:off x="5297587" y="779586"/>
            <a:ext cx="168110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1 VPS Web-DRP</a:t>
            </a:r>
          </a:p>
        </p:txBody>
      </p:sp>
      <p:pic>
        <p:nvPicPr>
          <p:cNvPr id="21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08A83B95-7F85-4F4F-86EF-EEEB5A0E8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951" y="1121218"/>
            <a:ext cx="2064374" cy="2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47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99" y="549778"/>
            <a:ext cx="3119945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33FA5181-0FAC-0148-BAB5-5DC8167CF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8433" y="533731"/>
            <a:ext cx="3119411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C85B68B2-9BE6-49D0-BBF6-16FB048E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9931" y="533730"/>
            <a:ext cx="3119411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9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7E2071-17B9-2344-B83D-6584ACB7527F}"/>
              </a:ext>
            </a:extLst>
          </p:cNvPr>
          <p:cNvSpPr txBox="1"/>
          <p:nvPr/>
        </p:nvSpPr>
        <p:spPr>
          <a:xfrm>
            <a:off x="230026" y="3579509"/>
            <a:ext cx="4238563" cy="31816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Servidor</a:t>
            </a:r>
            <a:r>
              <a:rPr lang="en-US" sz="2000" b="1" dirty="0"/>
              <a:t> GIT VPS </a:t>
            </a:r>
            <a:r>
              <a:rPr lang="en-US" sz="2000" b="1" dirty="0" err="1"/>
              <a:t>propio</a:t>
            </a:r>
            <a:endParaRPr lang="en-US" sz="20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CentOS7 / Ubuntu 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@ 3.1 GHz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4 </a:t>
            </a:r>
            <a:r>
              <a:rPr lang="en-US" sz="1600" b="1" dirty="0"/>
              <a:t>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Disco </a:t>
            </a:r>
            <a:r>
              <a:rPr lang="en-US" sz="1600" dirty="0" err="1"/>
              <a:t>Duro</a:t>
            </a:r>
            <a:r>
              <a:rPr lang="en-US" sz="1600" dirty="0"/>
              <a:t> 50 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Tenga</a:t>
            </a:r>
            <a:r>
              <a:rPr lang="en-US" sz="1600" dirty="0"/>
              <a:t> un </a:t>
            </a:r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pública</a:t>
            </a:r>
            <a:r>
              <a:rPr lang="en-US" sz="1600" dirty="0"/>
              <a:t> para </a:t>
            </a:r>
            <a:r>
              <a:rPr lang="en-US" sz="1600" dirty="0" err="1"/>
              <a:t>acceso</a:t>
            </a:r>
            <a:r>
              <a:rPr lang="en-US" sz="1600" dirty="0"/>
              <a:t> de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usuarios</a:t>
            </a:r>
            <a:r>
              <a:rPr lang="en-US" sz="1600" dirty="0"/>
              <a:t> </a:t>
            </a:r>
            <a:r>
              <a:rPr lang="en-US" sz="1600" dirty="0" err="1"/>
              <a:t>externos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7732116B-273C-9946-AE55-0E85EA6899C7}"/>
              </a:ext>
            </a:extLst>
          </p:cNvPr>
          <p:cNvSpPr txBox="1"/>
          <p:nvPr/>
        </p:nvSpPr>
        <p:spPr>
          <a:xfrm>
            <a:off x="4104734" y="3579509"/>
            <a:ext cx="3875255" cy="31816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/>
              <a:t>(GitHub) Cloud</a:t>
            </a:r>
          </a:p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ES" sz="1600" b="1" i="1" dirty="0"/>
              <a:t>$4 USD/Mes por usuario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Repositorios públicos/privados ilimitados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Propietarios</a:t>
            </a:r>
            <a:r>
              <a:rPr lang="en-US" sz="1600" dirty="0"/>
              <a:t> de </a:t>
            </a:r>
            <a:r>
              <a:rPr lang="en-US" sz="1600" dirty="0" err="1"/>
              <a:t>código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/>
              <a:t>2 GB para Almacenamiento repositorios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ES" sz="1600" i="1" dirty="0"/>
              <a:t>*** Gratis hasta 3 usuarios con </a:t>
            </a:r>
            <a:r>
              <a:rPr lang="es-MX" sz="1600" i="1" dirty="0"/>
              <a:t>500 MB de almacenamiento</a:t>
            </a:r>
            <a:endParaRPr lang="en-US" sz="1600" i="1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Servidor para Control de versiones de código GIT</a:t>
            </a:r>
            <a:endParaRPr lang="es-MX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DC6749-31EE-0D4B-904E-B57D353313A4}"/>
              </a:ext>
            </a:extLst>
          </p:cNvPr>
          <p:cNvSpPr txBox="1"/>
          <p:nvPr/>
        </p:nvSpPr>
        <p:spPr>
          <a:xfrm>
            <a:off x="7991643" y="3579137"/>
            <a:ext cx="3875989" cy="31816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BitBucket</a:t>
            </a:r>
            <a:r>
              <a:rPr lang="en-US" sz="2000" b="1" dirty="0"/>
              <a:t>) </a:t>
            </a:r>
            <a:r>
              <a:rPr lang="en-US" sz="2000" b="1" i="1" dirty="0"/>
              <a:t>Cloud</a:t>
            </a:r>
            <a:endParaRPr lang="en-US" sz="2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b="1" dirty="0"/>
              <a:t>$3 USD/Mes por usuario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Repositorios públicos/privados ilimitados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Propietarios</a:t>
            </a:r>
            <a:r>
              <a:rPr lang="en-US" sz="1600" dirty="0"/>
              <a:t> de </a:t>
            </a:r>
            <a:r>
              <a:rPr lang="en-US" sz="1600" dirty="0" err="1"/>
              <a:t>código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/>
              <a:t>5 GB para Almacenamiento repositorios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ES" sz="1600" i="1" dirty="0"/>
              <a:t>*** Gratis hasta 5 usuarios con </a:t>
            </a:r>
            <a:r>
              <a:rPr lang="es-MX" sz="1600" i="1" dirty="0"/>
              <a:t>1 GB de almacenamiento</a:t>
            </a:r>
            <a:endParaRPr lang="en-US" sz="16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3981BA-A05A-9046-ADF3-722567416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82" y="2201461"/>
            <a:ext cx="698500" cy="584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4493D1-3D45-BF48-B55B-ACB7A7659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38" y="2264056"/>
            <a:ext cx="480401" cy="4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6735-82B9-3A41-9AAB-61A140A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330035"/>
            <a:ext cx="10168128" cy="587702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es-MX" b="1" dirty="0"/>
              <a:t>Costo Servidor para control de versiones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A92AEE6-1976-4E05-8D18-F3BBB84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3879"/>
              </p:ext>
            </p:extLst>
          </p:nvPr>
        </p:nvGraphicFramePr>
        <p:xfrm>
          <a:off x="607621" y="1117330"/>
          <a:ext cx="10976758" cy="4623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62048">
                  <a:extLst>
                    <a:ext uri="{9D8B030D-6E8A-4147-A177-3AD203B41FA5}">
                      <a16:colId xmlns:a16="http://schemas.microsoft.com/office/drawing/2014/main" val="2309790490"/>
                    </a:ext>
                  </a:extLst>
                </a:gridCol>
                <a:gridCol w="2901287">
                  <a:extLst>
                    <a:ext uri="{9D8B030D-6E8A-4147-A177-3AD203B41FA5}">
                      <a16:colId xmlns:a16="http://schemas.microsoft.com/office/drawing/2014/main" val="1235238667"/>
                    </a:ext>
                  </a:extLst>
                </a:gridCol>
                <a:gridCol w="2776285">
                  <a:extLst>
                    <a:ext uri="{9D8B030D-6E8A-4147-A177-3AD203B41FA5}">
                      <a16:colId xmlns:a16="http://schemas.microsoft.com/office/drawing/2014/main" val="1796247452"/>
                    </a:ext>
                  </a:extLst>
                </a:gridCol>
                <a:gridCol w="2537138">
                  <a:extLst>
                    <a:ext uri="{9D8B030D-6E8A-4147-A177-3AD203B41FA5}">
                      <a16:colId xmlns:a16="http://schemas.microsoft.com/office/drawing/2014/main" val="979917177"/>
                    </a:ext>
                  </a:extLst>
                </a:gridCol>
              </a:tblGrid>
              <a:tr h="353350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Característica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BitBucket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74334"/>
                  </a:ext>
                </a:extLst>
              </a:tr>
              <a:tr h="66619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/>
                        <a:t>Repositorios privados</a:t>
                      </a:r>
                      <a:endParaRPr lang="es-MX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Si</a:t>
                      </a:r>
                    </a:p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7446"/>
                  </a:ext>
                </a:extLst>
              </a:tr>
              <a:tr h="407544">
                <a:tc gridSpan="2"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s-MX" sz="1400" dirty="0"/>
                        <a:t>Almacenamiento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2 GB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s-MX" sz="1400" dirty="0"/>
                        <a:t>5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29907"/>
                  </a:ext>
                </a:extLst>
              </a:tr>
              <a:tr h="661153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Numero de usuarios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6</a:t>
                      </a:r>
                    </a:p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22696"/>
                  </a:ext>
                </a:extLst>
              </a:tr>
              <a:tr h="388914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Precio referencial x usuario / 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 USD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X 24 tipo cambio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3 USD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X 24 tipo cambio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402043"/>
                  </a:ext>
                </a:extLst>
              </a:tr>
              <a:tr h="544479">
                <a:tc rowSpan="4">
                  <a:txBody>
                    <a:bodyPr/>
                    <a:lstStyle/>
                    <a:p>
                      <a:r>
                        <a:rPr lang="es-MX" sz="1000" dirty="0"/>
                        <a:t>Anual referencial </a:t>
                      </a:r>
                    </a:p>
                    <a:p>
                      <a:r>
                        <a:rPr lang="es-MX" sz="1000" dirty="0"/>
                        <a:t>-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por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576 MXN</a:t>
                      </a:r>
                    </a:p>
                    <a:p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432 MXN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38542"/>
                  </a:ext>
                </a:extLst>
              </a:tr>
              <a:tr h="54447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02060"/>
                          </a:solidFill>
                        </a:rPr>
                        <a:t>$6,912 MXN S/IVA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rgbClr val="002060"/>
                          </a:solidFill>
                        </a:rPr>
                        <a:t>$5,184 MXN S/IVA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376371"/>
                  </a:ext>
                </a:extLst>
              </a:tr>
              <a:tr h="38350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Configuracion y migración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85110"/>
                  </a:ext>
                </a:extLst>
              </a:tr>
              <a:tr h="54447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1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5" y="184806"/>
            <a:ext cx="11511297" cy="5968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Git-flow para control de versiones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95C4D5-A2C6-734F-A501-36A8E15E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5" y="966472"/>
            <a:ext cx="6749727" cy="57067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7147932" y="680512"/>
            <a:ext cx="5141595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/>
              <a:t>1.</a:t>
            </a:r>
            <a:r>
              <a:rPr lang="es-MX" sz="1400"/>
              <a:t> </a:t>
            </a:r>
            <a:r>
              <a:rPr lang="es-MX" sz="1600" b="1"/>
              <a:t>Master</a:t>
            </a:r>
            <a:r>
              <a:rPr lang="es-MX" sz="1400"/>
              <a:t>: La rama almacena el historial de publicación oficial.</a:t>
            </a:r>
          </a:p>
          <a:p>
            <a:r>
              <a:rPr lang="es-MX" sz="1400" i="1"/>
              <a:t>    * Conviene etiquetar con número de versión 0.1.0 cada fusión</a:t>
            </a:r>
          </a:p>
          <a:p>
            <a:r>
              <a:rPr lang="es-MX" sz="1400" i="1"/>
              <a:t>     * Nombre: </a:t>
            </a:r>
            <a:r>
              <a:rPr lang="es-MX" sz="1400" b="1" i="1"/>
              <a:t>master</a:t>
            </a:r>
          </a:p>
          <a:p>
            <a:r>
              <a:rPr lang="es-MX" sz="1400" b="1"/>
              <a:t>2. </a:t>
            </a:r>
            <a:r>
              <a:rPr lang="es-MX" sz="1600" b="1"/>
              <a:t>Develop</a:t>
            </a:r>
            <a:r>
              <a:rPr lang="es-MX" sz="1400"/>
              <a:t>: La rama sirve como rama de integración para</a:t>
            </a:r>
          </a:p>
          <a:p>
            <a:r>
              <a:rPr lang="es-MX" sz="1400"/>
              <a:t>funciones.</a:t>
            </a:r>
          </a:p>
          <a:p>
            <a:r>
              <a:rPr lang="es-MX" sz="1400"/>
              <a:t>    </a:t>
            </a:r>
            <a:r>
              <a:rPr lang="es-MX" sz="1400" i="1"/>
              <a:t>* S</a:t>
            </a:r>
            <a:r>
              <a:rPr lang="es-MX" sz="1400"/>
              <a:t>e origina a partir de la rama </a:t>
            </a:r>
            <a:r>
              <a:rPr lang="es-MX" sz="1400" b="1" i="1"/>
              <a:t>Master</a:t>
            </a:r>
          </a:p>
          <a:p>
            <a:r>
              <a:rPr lang="es-MX" sz="1400" i="1"/>
              <a:t>    * Esta rama contendra el historial completo del proyecto</a:t>
            </a:r>
          </a:p>
          <a:p>
            <a:r>
              <a:rPr lang="es-MX" sz="1400" i="1"/>
              <a:t>    * Nombre: </a:t>
            </a:r>
            <a:r>
              <a:rPr lang="es-MX" sz="1400" b="1" i="1"/>
              <a:t>develop</a:t>
            </a:r>
          </a:p>
          <a:p>
            <a:r>
              <a:rPr lang="es-MX" sz="1400" b="1"/>
              <a:t>3.</a:t>
            </a:r>
            <a:r>
              <a:rPr lang="es-MX" sz="1400"/>
              <a:t> </a:t>
            </a:r>
            <a:r>
              <a:rPr lang="es-MX" sz="1600" b="1"/>
              <a:t>Feature</a:t>
            </a:r>
            <a:r>
              <a:rPr lang="es-MX" sz="1400"/>
              <a:t>: Cada nueva función debe estar en su propia rama.</a:t>
            </a:r>
          </a:p>
          <a:p>
            <a:r>
              <a:rPr lang="es-MX" sz="1400"/>
              <a:t>    </a:t>
            </a:r>
            <a:r>
              <a:rPr lang="es-MX" sz="1400" i="1"/>
              <a:t>* S</a:t>
            </a:r>
            <a:r>
              <a:rPr lang="es-MX" sz="1400"/>
              <a:t>e originan a partir de la rama </a:t>
            </a:r>
            <a:r>
              <a:rPr lang="es-MX" sz="1400" b="1" i="1"/>
              <a:t>Develop</a:t>
            </a:r>
          </a:p>
          <a:p>
            <a:r>
              <a:rPr lang="es-MX" sz="1400" i="1"/>
              <a:t>    * Cuando la función está completa se incorpora a</a:t>
            </a:r>
          </a:p>
          <a:p>
            <a:r>
              <a:rPr lang="es-MX" sz="1400" i="1"/>
              <a:t>    Develop</a:t>
            </a:r>
          </a:p>
          <a:p>
            <a:r>
              <a:rPr lang="es-MX" sz="1400" i="1"/>
              <a:t>    * Estas ramas pueden ser solo locales, a menos que trabajen</a:t>
            </a:r>
          </a:p>
          <a:p>
            <a:r>
              <a:rPr lang="es-MX" sz="1400" i="1"/>
              <a:t>    mas de un desarrollador en ella</a:t>
            </a:r>
          </a:p>
          <a:p>
            <a:r>
              <a:rPr lang="es-MX" sz="1400" i="1"/>
              <a:t>    * </a:t>
            </a:r>
            <a:r>
              <a:rPr lang="es-MX" sz="1400"/>
              <a:t>Nombre</a:t>
            </a:r>
            <a:r>
              <a:rPr lang="es-MX" sz="1400" i="1"/>
              <a:t>:  </a:t>
            </a:r>
            <a:r>
              <a:rPr lang="es-MX" sz="1400" b="1" i="1"/>
              <a:t>feature-*</a:t>
            </a:r>
          </a:p>
          <a:p>
            <a:r>
              <a:rPr lang="es-MX" sz="1400" b="1"/>
              <a:t>4. </a:t>
            </a:r>
            <a:r>
              <a:rPr lang="es-MX" sz="1600" b="1"/>
              <a:t>Release</a:t>
            </a:r>
            <a:r>
              <a:rPr lang="es-MX" sz="1400"/>
              <a:t>: Se crea esta rama para desplegar un nuevo paquete de funcionalidades en producción.</a:t>
            </a:r>
          </a:p>
          <a:p>
            <a:r>
              <a:rPr lang="es-MX" sz="1400" i="1"/>
              <a:t>    * S</a:t>
            </a:r>
            <a:r>
              <a:rPr lang="es-MX" sz="1400"/>
              <a:t>e originan a partir de la rama </a:t>
            </a:r>
            <a:r>
              <a:rPr lang="es-MX" sz="1400" b="1" i="1"/>
              <a:t>Develop</a:t>
            </a:r>
            <a:endParaRPr lang="es-MX" sz="1400"/>
          </a:p>
          <a:p>
            <a:r>
              <a:rPr lang="es-MX" sz="1400" i="1"/>
              <a:t>    * En esta rama ya no puede agregarse nuevas funcionalidades</a:t>
            </a:r>
          </a:p>
          <a:p>
            <a:r>
              <a:rPr lang="es-MX" sz="1400" i="1"/>
              <a:t>    * Solo pueden agregarse en este punto soluciones de</a:t>
            </a:r>
          </a:p>
          <a:p>
            <a:r>
              <a:rPr lang="es-MX" sz="1400" i="1"/>
              <a:t>       errores o documentación</a:t>
            </a:r>
          </a:p>
          <a:p>
            <a:r>
              <a:rPr lang="es-MX" sz="1400" i="1"/>
              <a:t>    * </a:t>
            </a:r>
            <a:r>
              <a:rPr lang="es-MX" sz="1400"/>
              <a:t>Se incorporan a master y develop</a:t>
            </a:r>
          </a:p>
          <a:p>
            <a:r>
              <a:rPr lang="es-MX" sz="1400"/>
              <a:t>    * Nombre: </a:t>
            </a:r>
            <a:r>
              <a:rPr lang="es-MX" sz="1400" b="1"/>
              <a:t>release-0.1.0</a:t>
            </a:r>
          </a:p>
          <a:p>
            <a:r>
              <a:rPr lang="es-MX" sz="1400" i="1"/>
              <a:t> </a:t>
            </a:r>
            <a:r>
              <a:rPr lang="es-MX" sz="1400" b="1"/>
              <a:t>5. </a:t>
            </a:r>
            <a:r>
              <a:rPr lang="es-MX" sz="1600" b="1"/>
              <a:t>Hotfix</a:t>
            </a:r>
            <a:r>
              <a:rPr lang="es-MX" sz="1400"/>
              <a:t>: Se utilizan para reparar rápidamente las publicaciones de producción.</a:t>
            </a:r>
          </a:p>
          <a:p>
            <a:r>
              <a:rPr lang="es-MX" sz="1400"/>
              <a:t>    </a:t>
            </a:r>
            <a:r>
              <a:rPr lang="es-MX" sz="1400" i="1"/>
              <a:t>* S</a:t>
            </a:r>
            <a:r>
              <a:rPr lang="es-MX" sz="1400"/>
              <a:t>e originan a partir de la rama </a:t>
            </a:r>
            <a:r>
              <a:rPr lang="es-MX" sz="1400" b="1" i="1"/>
              <a:t>Master</a:t>
            </a:r>
          </a:p>
          <a:p>
            <a:r>
              <a:rPr lang="es-MX" sz="1400" i="1"/>
              <a:t>    * </a:t>
            </a:r>
            <a:r>
              <a:rPr lang="es-MX" sz="1400"/>
              <a:t>Se incorporan a master y develop</a:t>
            </a:r>
          </a:p>
          <a:p>
            <a:r>
              <a:rPr lang="es-MX" sz="1400" i="1"/>
              <a:t>    * </a:t>
            </a:r>
            <a:r>
              <a:rPr lang="es-MX" sz="1400"/>
              <a:t>Nombre: </a:t>
            </a:r>
            <a:r>
              <a:rPr lang="es-MX" sz="1400" b="1"/>
              <a:t>hotfix-0.1.1</a:t>
            </a:r>
            <a:endParaRPr lang="es-MX" sz="1400" b="1" i="1" dirty="0"/>
          </a:p>
        </p:txBody>
      </p:sp>
    </p:spTree>
    <p:extLst>
      <p:ext uri="{BB962C8B-B14F-4D97-AF65-F5344CB8AC3E}">
        <p14:creationId xmlns:p14="http://schemas.microsoft.com/office/powerpoint/2010/main" val="151124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5" y="184806"/>
            <a:ext cx="11511297" cy="5968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GitHub-flow para control de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versiones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7147932" y="680512"/>
            <a:ext cx="514159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1.</a:t>
            </a:r>
            <a:r>
              <a:rPr lang="es-MX" sz="1400" dirty="0"/>
              <a:t> </a:t>
            </a:r>
            <a:r>
              <a:rPr lang="es-MX" sz="1600" b="1" dirty="0"/>
              <a:t>Master</a:t>
            </a:r>
            <a:r>
              <a:rPr lang="es-MX" sz="1400" dirty="0"/>
              <a:t>: La rama principal de producción.</a:t>
            </a:r>
            <a:endParaRPr lang="es-MX" sz="1400" b="1" i="1" dirty="0"/>
          </a:p>
          <a:p>
            <a:r>
              <a:rPr lang="es-MX" sz="1400" b="1" dirty="0"/>
              <a:t>2. </a:t>
            </a:r>
            <a:r>
              <a:rPr lang="es-MX" sz="1600" b="1" dirty="0"/>
              <a:t>New Brach</a:t>
            </a:r>
            <a:r>
              <a:rPr lang="es-MX" sz="1400" dirty="0"/>
              <a:t>: Para agregar una nueva funcionalidad o arreglar un bug.</a:t>
            </a:r>
          </a:p>
          <a:p>
            <a:r>
              <a:rPr lang="es-MX" sz="1400" dirty="0"/>
              <a:t>    </a:t>
            </a:r>
            <a:r>
              <a:rPr lang="es-MX" sz="1400" i="1" dirty="0"/>
              <a:t>* S</a:t>
            </a:r>
            <a:r>
              <a:rPr lang="es-MX" sz="1400" dirty="0"/>
              <a:t>e origina a partir de la rama </a:t>
            </a:r>
            <a:r>
              <a:rPr lang="es-MX" sz="1400" b="1" i="1" dirty="0"/>
              <a:t>Master</a:t>
            </a:r>
          </a:p>
          <a:p>
            <a:r>
              <a:rPr lang="es-MX" sz="1400" i="1" dirty="0"/>
              <a:t>    * Nombre: un nombre descriptivo de la funcionalidad</a:t>
            </a:r>
          </a:p>
          <a:p>
            <a:r>
              <a:rPr lang="es-MX" sz="1400" i="1" dirty="0"/>
              <a:t>    * Haras los </a:t>
            </a:r>
            <a:r>
              <a:rPr lang="es-MX" sz="1400" b="1" i="1" dirty="0"/>
              <a:t>commits</a:t>
            </a:r>
            <a:r>
              <a:rPr lang="es-MX" sz="1400" i="1" dirty="0"/>
              <a:t> de tus cambios en esta rama nueva</a:t>
            </a:r>
          </a:p>
          <a:p>
            <a:r>
              <a:rPr lang="es-MX" sz="1400" b="1" i="1" dirty="0"/>
              <a:t>    * </a:t>
            </a:r>
            <a:r>
              <a:rPr lang="es-MX" sz="1400" i="1" dirty="0"/>
              <a:t>Cuando este finalizado los cambios se hara un </a:t>
            </a:r>
            <a:r>
              <a:rPr lang="es-MX" sz="1400" b="1" i="1" dirty="0"/>
              <a:t>Pull Request</a:t>
            </a:r>
          </a:p>
          <a:p>
            <a:r>
              <a:rPr lang="es-MX" sz="1400" b="1" i="1" dirty="0"/>
              <a:t>             *</a:t>
            </a:r>
            <a:r>
              <a:rPr lang="es-MX" sz="1400" dirty="0"/>
              <a:t> Abre la pestaña “Pull requests”</a:t>
            </a:r>
          </a:p>
          <a:p>
            <a:r>
              <a:rPr lang="es-MX" sz="1400" dirty="0"/>
              <a:t>             * Haz clic en “New pull request”</a:t>
            </a:r>
          </a:p>
          <a:p>
            <a:r>
              <a:rPr lang="es-MX" sz="1400" dirty="0"/>
              <a:t>             * En el primer menú desplegable: asegúrate de seleccionar la           branch:master</a:t>
            </a:r>
          </a:p>
          <a:p>
            <a:r>
              <a:rPr lang="es-MX" sz="1400" dirty="0"/>
              <a:t>             * En el segundo menú desplegable: selecciona la     branch:development que generaste anteriormente</a:t>
            </a:r>
          </a:p>
          <a:p>
            <a:r>
              <a:rPr lang="es-MX" sz="1400" dirty="0"/>
              <a:t>             * Haz clic en “Create pull requests”</a:t>
            </a:r>
          </a:p>
          <a:p>
            <a:r>
              <a:rPr lang="es-MX" sz="1400" dirty="0"/>
              <a:t>             * Indica un asunto y descripción de la pull y asegúrate que la información sea precisa exponiendo los cambios que se han realizado</a:t>
            </a:r>
          </a:p>
          <a:p>
            <a:r>
              <a:rPr lang="es-MX" sz="1400" dirty="0"/>
              <a:t>             * Haz clic en “Create pull request”</a:t>
            </a:r>
          </a:p>
          <a:p>
            <a:r>
              <a:rPr lang="es-MX" sz="1600" b="1" i="1" dirty="0"/>
              <a:t>    * </a:t>
            </a:r>
            <a:r>
              <a:rPr lang="es-MX" sz="1400" dirty="0"/>
              <a:t>Merging un Pull Request: Una vez consensuados los cambios con tu equipo, podrás hacer un </a:t>
            </a:r>
            <a:r>
              <a:rPr lang="es-MX" sz="1400" b="1" dirty="0"/>
              <a:t>merge</a:t>
            </a:r>
            <a:r>
              <a:rPr lang="es-MX" sz="1400" dirty="0"/>
              <a:t> en la </a:t>
            </a:r>
            <a:r>
              <a:rPr lang="es-MX" sz="1400" b="1" dirty="0"/>
              <a:t>master branch.</a:t>
            </a:r>
          </a:p>
          <a:p>
            <a:r>
              <a:rPr lang="es-MX" sz="1400" b="1" i="1" dirty="0"/>
              <a:t>             * </a:t>
            </a:r>
            <a:r>
              <a:rPr lang="es-MX" sz="1400" dirty="0"/>
              <a:t>Dentro de la solicitud del “Pull request”, haz clic en “Merge pull request”</a:t>
            </a:r>
          </a:p>
          <a:p>
            <a:r>
              <a:rPr lang="es-MX" sz="1400" b="1" i="1" dirty="0"/>
              <a:t>             * </a:t>
            </a:r>
            <a:r>
              <a:rPr lang="es-MX" sz="1400" dirty="0"/>
              <a:t>Una vez que la branch se ha fusionado “merged”, es probable que ya no la necesites. Puedes eliminarla haciendo clic en “Delete branch”.</a:t>
            </a:r>
          </a:p>
          <a:p>
            <a:r>
              <a:rPr lang="es-MX" sz="1400" b="1" i="1" dirty="0"/>
              <a:t>3. Desplegar en producción el merge de Master.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FD101E-80B7-FB47-84C6-4CABFAEB4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1666"/>
            <a:ext cx="6894957" cy="25328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C8F406-FB2E-B741-BD52-3185F6AE2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5" y="3429000"/>
            <a:ext cx="6894957" cy="32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Guía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estilo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PHP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643467" y="1234159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Se </a:t>
            </a:r>
            <a:r>
              <a:rPr lang="en-US" sz="1400" b="1" dirty="0" err="1"/>
              <a:t>utlizará</a:t>
            </a:r>
            <a:r>
              <a:rPr lang="en-US" sz="1400" b="1" dirty="0"/>
              <a:t> el IDE Visual Studio Community.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Toda la </a:t>
            </a:r>
            <a:r>
              <a:rPr lang="en-US" sz="1400" b="1" dirty="0" err="1"/>
              <a:t>códificación</a:t>
            </a:r>
            <a:r>
              <a:rPr lang="en-US" sz="1400" b="1" dirty="0"/>
              <a:t> de </a:t>
            </a:r>
            <a:r>
              <a:rPr lang="en-US" sz="1400" b="1" dirty="0" err="1"/>
              <a:t>nombres</a:t>
            </a:r>
            <a:r>
              <a:rPr lang="en-US" sz="1400" b="1" dirty="0"/>
              <a:t> de variables, </a:t>
            </a:r>
            <a:r>
              <a:rPr lang="en-US" sz="1400" b="1" dirty="0" err="1"/>
              <a:t>funciones</a:t>
            </a:r>
            <a:r>
              <a:rPr lang="en-US" sz="1400" b="1" dirty="0"/>
              <a:t>, </a:t>
            </a:r>
            <a:r>
              <a:rPr lang="en-US" sz="1400" b="1" dirty="0" err="1"/>
              <a:t>clases</a:t>
            </a:r>
            <a:r>
              <a:rPr lang="en-US" sz="1400" b="1" dirty="0"/>
              <a:t>, </a:t>
            </a:r>
            <a:r>
              <a:rPr lang="en-US" sz="1400" b="1" dirty="0" err="1"/>
              <a:t>etc</a:t>
            </a:r>
            <a:r>
              <a:rPr lang="en-US" sz="1400" b="1" dirty="0"/>
              <a:t> </a:t>
            </a:r>
            <a:r>
              <a:rPr lang="en-US" sz="1400" b="1" dirty="0" err="1"/>
              <a:t>será</a:t>
            </a:r>
            <a:r>
              <a:rPr lang="en-US" sz="1400" b="1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ingles.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400" b="1" dirty="0"/>
              <a:t>El </a:t>
            </a:r>
            <a:r>
              <a:rPr lang="en-US" sz="1400" b="1" dirty="0" err="1"/>
              <a:t>estilos</a:t>
            </a:r>
            <a:r>
              <a:rPr lang="en-US" sz="1400" b="1" dirty="0"/>
              <a:t> de </a:t>
            </a:r>
            <a:r>
              <a:rPr lang="en-US" sz="1400" b="1" dirty="0" err="1"/>
              <a:t>codificación</a:t>
            </a:r>
            <a:r>
              <a:rPr lang="en-US" sz="1400" b="1" dirty="0"/>
              <a:t> se </a:t>
            </a:r>
            <a:r>
              <a:rPr lang="en-US" sz="1400" b="1" dirty="0" err="1"/>
              <a:t>basará</a:t>
            </a:r>
            <a:r>
              <a:rPr lang="en-US" sz="1400" b="1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la </a:t>
            </a:r>
            <a:r>
              <a:rPr lang="en-US" sz="1400" dirty="0">
                <a:hlinkClick r:id="rId2"/>
              </a:rPr>
              <a:t>guía de estilo oficial</a:t>
            </a:r>
            <a:r>
              <a:rPr lang="en-US" sz="1400" dirty="0"/>
              <a:t> del </a:t>
            </a:r>
            <a:r>
              <a:rPr lang="en-US" sz="1400" dirty="0" err="1"/>
              <a:t>proyecto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PEAR</a:t>
            </a:r>
            <a:endParaRPr lang="en-US" sz="14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3.1 </a:t>
            </a:r>
            <a:r>
              <a:rPr lang="en-US" sz="1400" dirty="0" err="1"/>
              <a:t>Sangría</a:t>
            </a:r>
            <a:r>
              <a:rPr lang="en-US" sz="1400" dirty="0"/>
              <a:t> a 4 </a:t>
            </a:r>
            <a:r>
              <a:rPr lang="en-US" sz="1400" dirty="0" err="1"/>
              <a:t>espacios</a:t>
            </a:r>
            <a:r>
              <a:rPr lang="en-US" sz="1400" dirty="0"/>
              <a:t> sin usar </a:t>
            </a:r>
            <a:r>
              <a:rPr lang="en-US" sz="1400" dirty="0" err="1"/>
              <a:t>tabulador</a:t>
            </a:r>
            <a:r>
              <a:rPr lang="en-US" sz="1400" dirty="0"/>
              <a:t>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3.2 </a:t>
            </a:r>
            <a:r>
              <a:rPr lang="en-US" sz="1400" dirty="0" err="1"/>
              <a:t>Constantes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MAYUSCULAS con _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separador</a:t>
            </a:r>
            <a:endParaRPr lang="en-US" sz="1400" dirty="0"/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3.3 Los </a:t>
            </a:r>
            <a:r>
              <a:rPr lang="en-US" sz="1400" dirty="0" err="1"/>
              <a:t>delimitadores</a:t>
            </a:r>
            <a:r>
              <a:rPr lang="en-US" sz="1400" dirty="0"/>
              <a:t> debe ser &lt;?php ... ?&gt; 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3.4 No se </a:t>
            </a:r>
            <a:r>
              <a:rPr lang="en-US" sz="1400" dirty="0" err="1"/>
              <a:t>deben</a:t>
            </a:r>
            <a:r>
              <a:rPr lang="en-US" sz="1400" dirty="0"/>
              <a:t> </a:t>
            </a:r>
            <a:r>
              <a:rPr lang="en-US" sz="1400" dirty="0" err="1"/>
              <a:t>superar</a:t>
            </a:r>
            <a:r>
              <a:rPr lang="en-US" sz="1400" dirty="0"/>
              <a:t> los 85 </a:t>
            </a:r>
            <a:r>
              <a:rPr lang="en-US" sz="1400" dirty="0" err="1"/>
              <a:t>caracteres</a:t>
            </a:r>
            <a:r>
              <a:rPr lang="en-US" sz="1400" dirty="0"/>
              <a:t> por </a:t>
            </a:r>
            <a:r>
              <a:rPr lang="en-US" sz="1400" dirty="0" err="1"/>
              <a:t>línea</a:t>
            </a:r>
            <a:endParaRPr lang="en-US" sz="1400" dirty="0"/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3.5 </a:t>
            </a:r>
            <a:r>
              <a:rPr lang="en-US" sz="1400" dirty="0" err="1"/>
              <a:t>Después</a:t>
            </a:r>
            <a:r>
              <a:rPr lang="en-US" sz="1400" dirty="0"/>
              <a:t> de una coma, u operator </a:t>
            </a:r>
            <a:r>
              <a:rPr lang="en-US" sz="1400" dirty="0" err="1"/>
              <a:t>aritmético</a:t>
            </a:r>
            <a:r>
              <a:rPr lang="en-US" sz="1400" dirty="0"/>
              <a:t> debe </a:t>
            </a:r>
            <a:r>
              <a:rPr lang="en-US" sz="1400" dirty="0" err="1"/>
              <a:t>haber</a:t>
            </a:r>
            <a:r>
              <a:rPr lang="en-US" sz="1400" dirty="0"/>
              <a:t> un </a:t>
            </a:r>
            <a:r>
              <a:rPr lang="en-US" sz="1400" dirty="0" err="1"/>
              <a:t>espacio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blanco</a:t>
            </a:r>
            <a:r>
              <a:rPr lang="en-US" sz="1400" dirty="0"/>
              <a:t>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3.6 Los </a:t>
            </a:r>
            <a:r>
              <a:rPr lang="en-US" sz="1400" dirty="0" err="1"/>
              <a:t>nombres</a:t>
            </a:r>
            <a:r>
              <a:rPr lang="en-US" sz="1400" dirty="0"/>
              <a:t> de variables </a:t>
            </a:r>
            <a:r>
              <a:rPr lang="en-US" sz="1400" dirty="0" err="1"/>
              <a:t>deben</a:t>
            </a:r>
            <a:r>
              <a:rPr lang="en-US" sz="1400" dirty="0"/>
              <a:t> </a:t>
            </a:r>
            <a:r>
              <a:rPr lang="en-US" sz="1400" dirty="0" err="1"/>
              <a:t>escribirse</a:t>
            </a:r>
            <a:r>
              <a:rPr lang="en-US" sz="1400" dirty="0"/>
              <a:t> con el </a:t>
            </a:r>
            <a:r>
              <a:rPr lang="en-US" sz="1400" dirty="0" err="1"/>
              <a:t>estilo</a:t>
            </a:r>
            <a:r>
              <a:rPr lang="en-US" sz="1400" dirty="0"/>
              <a:t> camelCase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3.7 Las </a:t>
            </a:r>
            <a:r>
              <a:rPr lang="en-US" sz="1400" dirty="0" err="1"/>
              <a:t>funciones</a:t>
            </a:r>
            <a:r>
              <a:rPr lang="en-US" sz="1400" dirty="0"/>
              <a:t> </a:t>
            </a:r>
            <a:r>
              <a:rPr lang="en-US" sz="1400" dirty="0" err="1"/>
              <a:t>deben</a:t>
            </a:r>
            <a:r>
              <a:rPr lang="en-US" sz="1400" dirty="0"/>
              <a:t> </a:t>
            </a:r>
            <a:r>
              <a:rPr lang="en-US" sz="1400" dirty="0" err="1"/>
              <a:t>declararse</a:t>
            </a:r>
            <a:r>
              <a:rPr lang="en-US" sz="1400" dirty="0"/>
              <a:t> de </a:t>
            </a:r>
            <a:r>
              <a:rPr lang="en-US" sz="1400" dirty="0" err="1"/>
              <a:t>acuerdo</a:t>
            </a:r>
            <a:r>
              <a:rPr lang="en-US" sz="1400" dirty="0"/>
              <a:t> con el </a:t>
            </a:r>
            <a:r>
              <a:rPr lang="en-US" sz="1400" dirty="0" err="1"/>
              <a:t>estilo</a:t>
            </a:r>
            <a:r>
              <a:rPr lang="en-US" sz="1400" dirty="0"/>
              <a:t> BSD/Allman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3.8 </a:t>
            </a:r>
            <a:r>
              <a:rPr lang="en-US" sz="1400" dirty="0" err="1"/>
              <a:t>Uso</a:t>
            </a:r>
            <a:r>
              <a:rPr lang="en-US" sz="1400" dirty="0"/>
              <a:t> de namespaces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3.9 Las </a:t>
            </a:r>
            <a:r>
              <a:rPr lang="en-US" sz="1400" dirty="0" err="1"/>
              <a:t>estructuras</a:t>
            </a:r>
            <a:r>
              <a:rPr lang="en-US" sz="1400" dirty="0"/>
              <a:t> de control </a:t>
            </a:r>
            <a:r>
              <a:rPr lang="en-US" sz="1400" dirty="0" err="1"/>
              <a:t>deben</a:t>
            </a:r>
            <a:r>
              <a:rPr lang="en-US" sz="1400" dirty="0"/>
              <a:t> </a:t>
            </a:r>
            <a:r>
              <a:rPr lang="en-US" sz="1400" dirty="0" err="1"/>
              <a:t>tener</a:t>
            </a:r>
            <a:r>
              <a:rPr lang="en-US" sz="1400" dirty="0"/>
              <a:t> un </a:t>
            </a:r>
            <a:r>
              <a:rPr lang="en-US" sz="1400" dirty="0" err="1"/>
              <a:t>espacio</a:t>
            </a:r>
            <a:r>
              <a:rPr lang="en-US" sz="1400" dirty="0"/>
              <a:t> entre la palabra </a:t>
            </a:r>
            <a:r>
              <a:rPr lang="en-US" sz="1400" dirty="0" err="1"/>
              <a:t>reservada</a:t>
            </a:r>
            <a:r>
              <a:rPr lang="en-US" sz="1400" dirty="0"/>
              <a:t> y el </a:t>
            </a:r>
            <a:r>
              <a:rPr lang="en-US" sz="1400" dirty="0" err="1"/>
              <a:t>paréntesis</a:t>
            </a:r>
            <a:r>
              <a:rPr lang="en-US" sz="1400" dirty="0"/>
              <a:t> </a:t>
            </a:r>
            <a:r>
              <a:rPr lang="en-US" sz="1400" dirty="0" err="1"/>
              <a:t>inicial</a:t>
            </a:r>
            <a:endParaRPr lang="en-US" sz="1400" dirty="0"/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3.10 No debe </a:t>
            </a:r>
            <a:r>
              <a:rPr lang="en-US" sz="1400" dirty="0" err="1"/>
              <a:t>haber</a:t>
            </a:r>
            <a:r>
              <a:rPr lang="en-US" sz="1400" dirty="0"/>
              <a:t> </a:t>
            </a:r>
            <a:r>
              <a:rPr lang="en-US" sz="1400" dirty="0" err="1"/>
              <a:t>espacios</a:t>
            </a:r>
            <a:r>
              <a:rPr lang="en-US" sz="1400" dirty="0"/>
              <a:t> entre el </a:t>
            </a:r>
            <a:r>
              <a:rPr lang="en-US" sz="1400" dirty="0" err="1"/>
              <a:t>nombre</a:t>
            </a:r>
            <a:r>
              <a:rPr lang="en-US" sz="1400" dirty="0"/>
              <a:t> de la </a:t>
            </a:r>
            <a:r>
              <a:rPr lang="en-US" sz="1400" dirty="0" err="1"/>
              <a:t>función</a:t>
            </a:r>
            <a:r>
              <a:rPr lang="en-US" sz="1400" dirty="0"/>
              <a:t>, el </a:t>
            </a:r>
            <a:r>
              <a:rPr lang="en-US" sz="1400" dirty="0" err="1"/>
              <a:t>paréntesis</a:t>
            </a:r>
            <a:r>
              <a:rPr lang="en-US" sz="1400" dirty="0"/>
              <a:t> </a:t>
            </a:r>
            <a:r>
              <a:rPr lang="en-US" sz="1400" dirty="0" err="1"/>
              <a:t>inicial</a:t>
            </a:r>
            <a:r>
              <a:rPr lang="en-US" sz="1400" dirty="0"/>
              <a:t> y el primer </a:t>
            </a:r>
            <a:r>
              <a:rPr lang="en-US" sz="1400" dirty="0" err="1"/>
              <a:t>argumento</a:t>
            </a:r>
            <a:endParaRPr lang="en-US" sz="1400" dirty="0"/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AutoNum type="arabicPeriod" startAt="4"/>
            </a:pPr>
            <a:r>
              <a:rPr lang="en-US" sz="1400" b="1" dirty="0"/>
              <a:t>Se </a:t>
            </a:r>
            <a:r>
              <a:rPr lang="en-US" sz="1400" b="1" dirty="0" err="1"/>
              <a:t>utilizará</a:t>
            </a:r>
            <a:r>
              <a:rPr lang="en-US" sz="1400" b="1" dirty="0"/>
              <a:t> Composer </a:t>
            </a:r>
            <a:r>
              <a:rPr lang="en-US" sz="1400" b="1" dirty="0" err="1"/>
              <a:t>como</a:t>
            </a:r>
            <a:r>
              <a:rPr lang="en-US" sz="1400" b="1" dirty="0"/>
              <a:t> </a:t>
            </a:r>
            <a:r>
              <a:rPr lang="en-US" sz="1400" b="1" dirty="0" err="1"/>
              <a:t>repositorio</a:t>
            </a:r>
            <a:r>
              <a:rPr lang="en-US" sz="1400" b="1" dirty="0"/>
              <a:t> </a:t>
            </a:r>
            <a:r>
              <a:rPr lang="en-US" sz="1400" b="1" dirty="0" err="1"/>
              <a:t>oficial</a:t>
            </a:r>
            <a:r>
              <a:rPr lang="en-US" sz="1400" b="1" dirty="0"/>
              <a:t> de </a:t>
            </a:r>
            <a:r>
              <a:rPr lang="en-US" sz="1400" b="1" dirty="0" err="1"/>
              <a:t>paquetes</a:t>
            </a:r>
            <a:r>
              <a:rPr lang="en-US" sz="1400" b="1" dirty="0"/>
              <a:t> de PHP.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AutoNum type="arabicPeriod" startAt="4"/>
            </a:pPr>
            <a:r>
              <a:rPr lang="en-US" sz="1400" b="1" dirty="0"/>
              <a:t>Los </a:t>
            </a:r>
            <a:r>
              <a:rPr lang="en-US" sz="1400" b="1" dirty="0" err="1"/>
              <a:t>nombres</a:t>
            </a:r>
            <a:r>
              <a:rPr lang="en-US" sz="1400" b="1" dirty="0"/>
              <a:t> de las </a:t>
            </a:r>
            <a:r>
              <a:rPr lang="en-US" sz="1400" b="1" dirty="0" err="1"/>
              <a:t>tablas</a:t>
            </a:r>
            <a:r>
              <a:rPr lang="en-US" sz="1400" b="1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la BD, </a:t>
            </a:r>
            <a:r>
              <a:rPr lang="en-US" sz="1400" b="1" dirty="0" err="1"/>
              <a:t>también</a:t>
            </a:r>
            <a:r>
              <a:rPr lang="en-US" sz="1400" b="1" dirty="0"/>
              <a:t> </a:t>
            </a:r>
            <a:r>
              <a:rPr lang="en-US" sz="1400" b="1" dirty="0" err="1"/>
              <a:t>serán</a:t>
            </a:r>
            <a:r>
              <a:rPr lang="en-US" sz="1400" b="1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ingles.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1029"/>
            <a:ext cx="10905066" cy="569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Políticas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el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manejo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respaldos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lógicos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643467" y="53860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1. </a:t>
            </a:r>
            <a:r>
              <a:rPr lang="en-US" sz="1600" b="1" dirty="0" err="1"/>
              <a:t>Entorno</a:t>
            </a:r>
            <a:r>
              <a:rPr lang="en-US" sz="1600" b="1" dirty="0"/>
              <a:t> a </a:t>
            </a:r>
            <a:r>
              <a:rPr lang="en-US" sz="1600" b="1" dirty="0" err="1"/>
              <a:t>respaldar</a:t>
            </a:r>
            <a:r>
              <a:rPr lang="en-US" sz="1600" b="1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    </a:t>
            </a:r>
            <a:r>
              <a:rPr lang="en-US" sz="1200" b="1" dirty="0" err="1"/>
              <a:t>Producción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2. </a:t>
            </a:r>
            <a:r>
              <a:rPr lang="en-US" sz="1600" b="1" dirty="0" err="1"/>
              <a:t>Determinar</a:t>
            </a:r>
            <a:r>
              <a:rPr lang="en-US" sz="1600" b="1" dirty="0"/>
              <a:t> los </a:t>
            </a:r>
            <a:r>
              <a:rPr lang="en-US" sz="1600" b="1" dirty="0" err="1"/>
              <a:t>costes</a:t>
            </a:r>
            <a:r>
              <a:rPr lang="en-US" sz="1600" b="1" dirty="0"/>
              <a:t> de las </a:t>
            </a:r>
            <a:r>
              <a:rPr lang="en-US" sz="1600" b="1" dirty="0" err="1"/>
              <a:t>posibles</a:t>
            </a:r>
            <a:r>
              <a:rPr lang="en-US" sz="1600" b="1" dirty="0"/>
              <a:t> </a:t>
            </a:r>
            <a:r>
              <a:rPr lang="en-US" sz="1600" b="1" dirty="0" err="1"/>
              <a:t>pérdidas</a:t>
            </a:r>
            <a:r>
              <a:rPr lang="en-US" sz="1600" b="1" dirty="0"/>
              <a:t> de </a:t>
            </a:r>
            <a:r>
              <a:rPr lang="en-US" sz="1600" b="1" dirty="0" err="1"/>
              <a:t>datos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i="1" dirty="0"/>
              <a:t>     </a:t>
            </a:r>
            <a:r>
              <a:rPr lang="en-US" sz="1200" b="1" dirty="0"/>
              <a:t>Alto</a:t>
            </a:r>
            <a:r>
              <a:rPr lang="en-US" sz="1200" b="1" i="1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i="1" dirty="0"/>
              <a:t>         </a:t>
            </a:r>
            <a:r>
              <a:rPr lang="en-US" sz="1200" dirty="0"/>
              <a:t>Perdida de </a:t>
            </a:r>
            <a:r>
              <a:rPr lang="en-US" sz="1200" dirty="0" err="1"/>
              <a:t>facturación</a:t>
            </a:r>
            <a:r>
              <a:rPr lang="en-US" sz="1200" dirty="0"/>
              <a:t> de </a:t>
            </a:r>
            <a:r>
              <a:rPr lang="en-US" sz="1200" dirty="0" err="1"/>
              <a:t>clientes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Perdida de </a:t>
            </a:r>
            <a:r>
              <a:rPr lang="en-US" sz="1200" dirty="0" err="1"/>
              <a:t>Gastos</a:t>
            </a:r>
            <a:r>
              <a:rPr lang="en-US" sz="1200" dirty="0"/>
              <a:t> de </a:t>
            </a:r>
            <a:r>
              <a:rPr lang="en-US" sz="1200" dirty="0" err="1"/>
              <a:t>operación</a:t>
            </a:r>
            <a:r>
              <a:rPr lang="en-US" sz="1200" dirty="0"/>
              <a:t> por la </a:t>
            </a:r>
            <a:r>
              <a:rPr lang="en-US" sz="1200" dirty="0" err="1"/>
              <a:t>sucursal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Perdida de </a:t>
            </a:r>
            <a:r>
              <a:rPr lang="en-US" sz="1200" dirty="0" err="1"/>
              <a:t>Pagos</a:t>
            </a:r>
            <a:r>
              <a:rPr lang="en-US" sz="1200" dirty="0"/>
              <a:t> </a:t>
            </a:r>
            <a:r>
              <a:rPr lang="en-US" sz="1200" dirty="0" err="1"/>
              <a:t>efectuados</a:t>
            </a:r>
            <a:r>
              <a:rPr lang="en-US" sz="1200" dirty="0"/>
              <a:t> por </a:t>
            </a:r>
            <a:r>
              <a:rPr lang="en-US" sz="1200" dirty="0" err="1"/>
              <a:t>Corporativo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Perdida de </a:t>
            </a:r>
            <a:r>
              <a:rPr lang="en-US" sz="1200" dirty="0" err="1"/>
              <a:t>pagos</a:t>
            </a:r>
            <a:r>
              <a:rPr lang="en-US" sz="1200" dirty="0"/>
              <a:t> de </a:t>
            </a:r>
            <a:r>
              <a:rPr lang="en-US" sz="1200" dirty="0" err="1"/>
              <a:t>nómina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3. Pasos para la </a:t>
            </a:r>
            <a:r>
              <a:rPr lang="en-US" sz="1600" b="1" dirty="0" err="1"/>
              <a:t>recuperación</a:t>
            </a:r>
            <a:r>
              <a:rPr lang="en-US" sz="1600" b="1" dirty="0"/>
              <a:t> de la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3.1  </a:t>
            </a:r>
            <a:r>
              <a:rPr lang="en-US" sz="1200" dirty="0" err="1"/>
              <a:t>Obtener</a:t>
            </a:r>
            <a:r>
              <a:rPr lang="en-US" sz="1200" dirty="0"/>
              <a:t> el ultimo </a:t>
            </a:r>
            <a:r>
              <a:rPr lang="en-US" sz="1200" dirty="0" err="1"/>
              <a:t>respaldo</a:t>
            </a:r>
            <a:r>
              <a:rPr lang="en-US" sz="1200" dirty="0"/>
              <a:t> </a:t>
            </a:r>
            <a:r>
              <a:rPr lang="en-US" sz="1200" dirty="0" err="1"/>
              <a:t>completo</a:t>
            </a:r>
            <a:r>
              <a:rPr lang="en-US" sz="1200" dirty="0"/>
              <a:t> BD </a:t>
            </a:r>
            <a:r>
              <a:rPr lang="en-US" sz="1200" dirty="0" err="1"/>
              <a:t>en</a:t>
            </a:r>
            <a:r>
              <a:rPr lang="en-US" sz="1200" dirty="0"/>
              <a:t> la NAS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3.2  </a:t>
            </a:r>
            <a:r>
              <a:rPr lang="en-US" sz="1200" dirty="0" err="1"/>
              <a:t>Obtener</a:t>
            </a:r>
            <a:r>
              <a:rPr lang="en-US" sz="1200" dirty="0"/>
              <a:t> </a:t>
            </a:r>
            <a:r>
              <a:rPr lang="en-US" sz="1200" dirty="0" err="1"/>
              <a:t>si</a:t>
            </a:r>
            <a:r>
              <a:rPr lang="en-US" sz="1200" dirty="0"/>
              <a:t> hay el </a:t>
            </a:r>
            <a:r>
              <a:rPr lang="en-US" sz="1200" dirty="0" err="1"/>
              <a:t>último</a:t>
            </a:r>
            <a:r>
              <a:rPr lang="en-US" sz="1200" dirty="0"/>
              <a:t> </a:t>
            </a:r>
            <a:r>
              <a:rPr lang="en-US" sz="1200" dirty="0" err="1"/>
              <a:t>respaldo</a:t>
            </a:r>
            <a:r>
              <a:rPr lang="en-US" sz="1200" dirty="0"/>
              <a:t> </a:t>
            </a:r>
            <a:r>
              <a:rPr lang="en-US" sz="1200" dirty="0" err="1"/>
              <a:t>tablas</a:t>
            </a:r>
            <a:r>
              <a:rPr lang="en-US" sz="1200" dirty="0"/>
              <a:t> </a:t>
            </a:r>
            <a:r>
              <a:rPr lang="en-US" sz="1200" dirty="0" err="1"/>
              <a:t>transaccionales</a:t>
            </a:r>
            <a:r>
              <a:rPr lang="en-US" sz="1200" dirty="0"/>
              <a:t> / </a:t>
            </a:r>
            <a:r>
              <a:rPr lang="en-US" sz="1200" dirty="0" err="1"/>
              <a:t>respaldo</a:t>
            </a:r>
            <a:r>
              <a:rPr lang="en-US" sz="1200" dirty="0"/>
              <a:t> </a:t>
            </a:r>
            <a:r>
              <a:rPr lang="en-US" sz="1200" dirty="0" err="1"/>
              <a:t>Incrementales</a:t>
            </a:r>
            <a:r>
              <a:rPr lang="en-US" sz="1200" dirty="0"/>
              <a:t>,  </a:t>
            </a:r>
            <a:r>
              <a:rPr lang="en-US" sz="1200" dirty="0" err="1"/>
              <a:t>despues</a:t>
            </a:r>
            <a:r>
              <a:rPr lang="en-US" sz="1200" dirty="0"/>
              <a:t> del </a:t>
            </a:r>
            <a:r>
              <a:rPr lang="en-US" sz="1200" dirty="0" err="1"/>
              <a:t>respaldo</a:t>
            </a:r>
            <a:r>
              <a:rPr lang="en-US" sz="1200" dirty="0"/>
              <a:t> </a:t>
            </a:r>
            <a:r>
              <a:rPr lang="en-US" sz="1200" dirty="0" err="1"/>
              <a:t>completo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NAS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3.3  </a:t>
            </a:r>
            <a:r>
              <a:rPr lang="en-US" sz="1200" dirty="0" err="1"/>
              <a:t>Desencriptar</a:t>
            </a:r>
            <a:r>
              <a:rPr lang="en-US" sz="1200" dirty="0"/>
              <a:t> las claves </a:t>
            </a:r>
            <a:r>
              <a:rPr lang="en-US" sz="1200" dirty="0" err="1"/>
              <a:t>aleatorias</a:t>
            </a:r>
            <a:r>
              <a:rPr lang="en-US" sz="1200" dirty="0"/>
              <a:t> </a:t>
            </a:r>
            <a:r>
              <a:rPr lang="en-US" sz="1200" dirty="0" err="1"/>
              <a:t>correspondientes</a:t>
            </a:r>
            <a:r>
              <a:rPr lang="en-US" sz="1200" dirty="0"/>
              <a:t> a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archivo</a:t>
            </a:r>
            <a:r>
              <a:rPr lang="en-US" sz="1200" dirty="0"/>
              <a:t> con la </a:t>
            </a:r>
            <a:r>
              <a:rPr lang="en-US" sz="1200" dirty="0" err="1"/>
              <a:t>llave</a:t>
            </a:r>
            <a:r>
              <a:rPr lang="en-US" sz="1200" dirty="0"/>
              <a:t> </a:t>
            </a:r>
            <a:r>
              <a:rPr lang="en-US" sz="1200" dirty="0" err="1"/>
              <a:t>privada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3.4  </a:t>
            </a:r>
            <a:r>
              <a:rPr lang="en-US" sz="1200" dirty="0" err="1"/>
              <a:t>Descriptar</a:t>
            </a:r>
            <a:r>
              <a:rPr lang="en-US" sz="1200" dirty="0"/>
              <a:t> el backup con la clave </a:t>
            </a:r>
            <a:r>
              <a:rPr lang="en-US" sz="1200" dirty="0" err="1"/>
              <a:t>aleatoria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3.5  </a:t>
            </a:r>
            <a:r>
              <a:rPr lang="en-US" sz="1200" dirty="0" err="1"/>
              <a:t>Descomprimir</a:t>
            </a:r>
            <a:r>
              <a:rPr lang="en-US" sz="1200" dirty="0"/>
              <a:t> el backup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3.6  </a:t>
            </a:r>
            <a:r>
              <a:rPr lang="en-US" sz="1200" dirty="0" err="1"/>
              <a:t>Montar</a:t>
            </a:r>
            <a:r>
              <a:rPr lang="en-US" sz="1200" dirty="0"/>
              <a:t> primero ultimo backup </a:t>
            </a:r>
            <a:r>
              <a:rPr lang="en-US" sz="1200" dirty="0" err="1"/>
              <a:t>completo</a:t>
            </a:r>
            <a:r>
              <a:rPr lang="en-US" sz="1200" dirty="0"/>
              <a:t>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3.7  </a:t>
            </a:r>
            <a:r>
              <a:rPr lang="en-US" sz="1200" dirty="0" err="1"/>
              <a:t>Montar</a:t>
            </a:r>
            <a:r>
              <a:rPr lang="en-US" sz="1200" dirty="0"/>
              <a:t> </a:t>
            </a:r>
            <a:r>
              <a:rPr lang="en-US" sz="1200" dirty="0" err="1"/>
              <a:t>despues</a:t>
            </a:r>
            <a:r>
              <a:rPr lang="en-US" sz="1200" dirty="0"/>
              <a:t> el ultimo backup </a:t>
            </a:r>
            <a:r>
              <a:rPr lang="en-US" sz="1200" dirty="0" err="1"/>
              <a:t>tablas</a:t>
            </a:r>
            <a:r>
              <a:rPr lang="en-US" sz="1200" dirty="0"/>
              <a:t> </a:t>
            </a:r>
            <a:r>
              <a:rPr lang="en-US" sz="1200" dirty="0" err="1"/>
              <a:t>transaccionales</a:t>
            </a:r>
            <a:endParaRPr lang="en-US" sz="12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4. Medio de </a:t>
            </a:r>
            <a:r>
              <a:rPr lang="en-US" sz="1600" b="1" dirty="0" err="1"/>
              <a:t>almacenamiento</a:t>
            </a:r>
            <a:r>
              <a:rPr lang="en-US" sz="1600" b="1" dirty="0"/>
              <a:t> para los </a:t>
            </a:r>
            <a:r>
              <a:rPr lang="en-US" sz="1600" b="1" dirty="0" err="1"/>
              <a:t>respaldos</a:t>
            </a:r>
            <a:r>
              <a:rPr lang="en-US" sz="1600" b="1" dirty="0"/>
              <a:t>, </a:t>
            </a:r>
            <a:r>
              <a:rPr lang="en-US" sz="1600" b="1" dirty="0" err="1"/>
              <a:t>donde</a:t>
            </a:r>
            <a:r>
              <a:rPr lang="en-US" sz="1600" b="1" dirty="0"/>
              <a:t> se </a:t>
            </a:r>
            <a:r>
              <a:rPr lang="en-US" sz="1600" b="1" dirty="0" err="1"/>
              <a:t>estarán</a:t>
            </a:r>
            <a:r>
              <a:rPr lang="en-US" sz="1600" b="1" dirty="0"/>
              <a:t> </a:t>
            </a:r>
            <a:r>
              <a:rPr lang="en-US" sz="1600" b="1" dirty="0" err="1"/>
              <a:t>guardando</a:t>
            </a:r>
            <a:r>
              <a:rPr lang="en-US" sz="1600" b="1" dirty="0"/>
              <a:t> los backups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</a:t>
            </a:r>
            <a:r>
              <a:rPr lang="en-US" sz="1200" b="1" dirty="0"/>
              <a:t>NAS 8 TB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5. </a:t>
            </a:r>
            <a:r>
              <a:rPr lang="en-US" sz="1600" b="1" dirty="0" err="1"/>
              <a:t>Algoritmo</a:t>
            </a:r>
            <a:r>
              <a:rPr lang="en-US" sz="1600" b="1" dirty="0"/>
              <a:t> de </a:t>
            </a:r>
            <a:r>
              <a:rPr lang="en-US" sz="1600" b="1" dirty="0" err="1"/>
              <a:t>encriptación</a:t>
            </a:r>
            <a:r>
              <a:rPr lang="en-US" sz="1600" b="1" dirty="0"/>
              <a:t> que se </a:t>
            </a:r>
            <a:r>
              <a:rPr lang="en-US" sz="1600" b="1" dirty="0" err="1"/>
              <a:t>utilizará</a:t>
            </a:r>
            <a:r>
              <a:rPr lang="en-US" sz="1600" b="1" dirty="0"/>
              <a:t> para backups.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        </a:t>
            </a:r>
            <a:r>
              <a:rPr lang="en-US" sz="1200" dirty="0"/>
              <a:t>5.1 </a:t>
            </a:r>
            <a:r>
              <a:rPr lang="en-US" sz="1200" dirty="0" err="1"/>
              <a:t>Herrmamienta</a:t>
            </a:r>
            <a:r>
              <a:rPr lang="en-US" sz="1200" dirty="0"/>
              <a:t> OpenSSL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  5.1.1  Se </a:t>
            </a:r>
            <a:r>
              <a:rPr lang="en-US" sz="1200" dirty="0" err="1"/>
              <a:t>generara</a:t>
            </a:r>
            <a:r>
              <a:rPr lang="en-US" sz="1200" dirty="0"/>
              <a:t> la </a:t>
            </a:r>
            <a:r>
              <a:rPr lang="en-US" sz="1200" dirty="0" err="1"/>
              <a:t>llave</a:t>
            </a:r>
            <a:r>
              <a:rPr lang="en-US" sz="1200" dirty="0"/>
              <a:t> publica y </a:t>
            </a:r>
            <a:r>
              <a:rPr lang="en-US" sz="1200" dirty="0" err="1"/>
              <a:t>privada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  5.1.2  </a:t>
            </a:r>
            <a:r>
              <a:rPr lang="en-US" sz="1200" dirty="0" err="1"/>
              <a:t>Cifrado</a:t>
            </a:r>
            <a:r>
              <a:rPr lang="en-US" sz="1200" dirty="0"/>
              <a:t> </a:t>
            </a:r>
            <a:r>
              <a:rPr lang="en-US" sz="1200" dirty="0" err="1"/>
              <a:t>simétrico</a:t>
            </a:r>
            <a:r>
              <a:rPr lang="en-US" sz="1200" dirty="0"/>
              <a:t> (</a:t>
            </a:r>
            <a:r>
              <a:rPr lang="en-US" sz="1200" dirty="0" err="1"/>
              <a:t>Generamos</a:t>
            </a:r>
            <a:r>
              <a:rPr lang="en-US" sz="1200" dirty="0"/>
              <a:t> una clave </a:t>
            </a:r>
            <a:r>
              <a:rPr lang="en-US" sz="1200" dirty="0" err="1"/>
              <a:t>aleatoriamente</a:t>
            </a:r>
            <a:r>
              <a:rPr lang="en-US" sz="1200" dirty="0"/>
              <a:t>) </a:t>
            </a:r>
            <a:r>
              <a:rPr lang="en-US" sz="1200" dirty="0" err="1"/>
              <a:t>key-AAAA-MM-DD:HH:MM.key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  5.1.3  </a:t>
            </a:r>
            <a:r>
              <a:rPr lang="en-US" sz="1200" dirty="0" err="1"/>
              <a:t>Ciframos</a:t>
            </a:r>
            <a:r>
              <a:rPr lang="en-US" sz="1200" dirty="0"/>
              <a:t> el backup de la BD con la clave </a:t>
            </a:r>
            <a:r>
              <a:rPr lang="en-US" sz="1200" dirty="0" err="1"/>
              <a:t>aleatoria</a:t>
            </a:r>
            <a:r>
              <a:rPr lang="en-US" sz="1200" dirty="0"/>
              <a:t> </a:t>
            </a:r>
            <a:r>
              <a:rPr lang="en-US" sz="1200" dirty="0" err="1"/>
              <a:t>key-AAAA-MM-DD:HH:MM.key</a:t>
            </a:r>
            <a:r>
              <a:rPr lang="en-US" sz="1200" dirty="0"/>
              <a:t> </a:t>
            </a:r>
            <a:r>
              <a:rPr lang="en-US" sz="1200" dirty="0" err="1"/>
              <a:t>usando</a:t>
            </a:r>
            <a:r>
              <a:rPr lang="en-US" sz="1200" dirty="0"/>
              <a:t> aes-256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  5.1.4  </a:t>
            </a:r>
            <a:r>
              <a:rPr lang="en-US" sz="1200" dirty="0" err="1"/>
              <a:t>Ciframos</a:t>
            </a:r>
            <a:r>
              <a:rPr lang="en-US" sz="1200" dirty="0"/>
              <a:t> la clave </a:t>
            </a:r>
            <a:r>
              <a:rPr lang="en-US" sz="1200" dirty="0" err="1"/>
              <a:t>aleatoria</a:t>
            </a:r>
            <a:r>
              <a:rPr lang="en-US" sz="1200" dirty="0"/>
              <a:t> con la </a:t>
            </a:r>
            <a:r>
              <a:rPr lang="en-US" sz="1200" dirty="0" err="1"/>
              <a:t>llave</a:t>
            </a:r>
            <a:r>
              <a:rPr lang="en-US" sz="1200" dirty="0"/>
              <a:t> publica </a:t>
            </a:r>
            <a:r>
              <a:rPr lang="en-US" sz="1200" dirty="0" err="1"/>
              <a:t>key-AAAA-MM-DD:HH:MM.key.enc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           5.1.5  La </a:t>
            </a:r>
            <a:r>
              <a:rPr lang="en-US" sz="1200" dirty="0" err="1"/>
              <a:t>llave</a:t>
            </a:r>
            <a:r>
              <a:rPr lang="en-US" sz="1200" dirty="0"/>
              <a:t> </a:t>
            </a:r>
            <a:r>
              <a:rPr lang="en-US" sz="1200" dirty="0" err="1"/>
              <a:t>privada</a:t>
            </a:r>
            <a:r>
              <a:rPr lang="en-US" sz="1200" dirty="0"/>
              <a:t> </a:t>
            </a:r>
            <a:r>
              <a:rPr lang="en-US" sz="1200" dirty="0" err="1"/>
              <a:t>estará</a:t>
            </a:r>
            <a:r>
              <a:rPr lang="en-US" sz="1200" dirty="0"/>
              <a:t> </a:t>
            </a:r>
            <a:r>
              <a:rPr lang="en-US" sz="1200" dirty="0" err="1"/>
              <a:t>alojada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un </a:t>
            </a:r>
            <a:r>
              <a:rPr lang="en-US" sz="1200" dirty="0" err="1"/>
              <a:t>lugar</a:t>
            </a:r>
            <a:r>
              <a:rPr lang="en-US" sz="1200" dirty="0"/>
              <a:t> </a:t>
            </a:r>
            <a:r>
              <a:rPr lang="en-US" sz="1200" dirty="0" err="1"/>
              <a:t>seguro</a:t>
            </a:r>
            <a:r>
              <a:rPr lang="en-US" sz="1200" dirty="0"/>
              <a:t>, para </a:t>
            </a:r>
            <a:r>
              <a:rPr lang="en-US" sz="1200" dirty="0" err="1"/>
              <a:t>desencriptar</a:t>
            </a:r>
            <a:r>
              <a:rPr lang="en-US" sz="1200" dirty="0"/>
              <a:t> clave </a:t>
            </a:r>
            <a:r>
              <a:rPr lang="en-US" sz="1200" dirty="0" err="1"/>
              <a:t>aleatoria</a:t>
            </a:r>
            <a:r>
              <a:rPr lang="en-US" sz="1200" dirty="0"/>
              <a:t> </a:t>
            </a:r>
            <a:r>
              <a:rPr lang="en-US" sz="1200" dirty="0" err="1"/>
              <a:t>key-AAAA-MM-DD:HH:MM.key.enc</a:t>
            </a: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03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0009"/>
            <a:ext cx="10905066" cy="569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Políticas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el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manejo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respaldos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lógicos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643467" y="532049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6. </a:t>
            </a:r>
            <a:r>
              <a:rPr lang="en-US" sz="1600" b="1" dirty="0" err="1"/>
              <a:t>Respaldos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    6.1 </a:t>
            </a:r>
            <a:r>
              <a:rPr lang="en-US" sz="1400" b="1" dirty="0" err="1"/>
              <a:t>Respaldos</a:t>
            </a:r>
            <a:r>
              <a:rPr lang="en-US" sz="1400" b="1" dirty="0"/>
              <a:t> </a:t>
            </a:r>
            <a:r>
              <a:rPr lang="en-US" sz="1400" b="1" dirty="0" err="1"/>
              <a:t>Incrementales</a:t>
            </a:r>
            <a:r>
              <a:rPr lang="en-US" sz="1400" b="1" dirty="0"/>
              <a:t>  /  </a:t>
            </a:r>
            <a:r>
              <a:rPr lang="en-US" sz="1400" b="1" dirty="0" err="1"/>
              <a:t>Respaldo</a:t>
            </a:r>
            <a:r>
              <a:rPr lang="en-US" sz="1400" b="1" dirty="0"/>
              <a:t> </a:t>
            </a:r>
            <a:r>
              <a:rPr lang="en-US" sz="1400" b="1" dirty="0" err="1"/>
              <a:t>tablas</a:t>
            </a:r>
            <a:r>
              <a:rPr lang="en-US" sz="1400" b="1" dirty="0"/>
              <a:t> </a:t>
            </a:r>
            <a:r>
              <a:rPr lang="en-US" sz="1400" b="1" dirty="0" err="1"/>
              <a:t>transaccionales</a:t>
            </a:r>
            <a:r>
              <a:rPr lang="en-US" sz="1400" b="1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caliente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6.1.1 </a:t>
            </a:r>
            <a:r>
              <a:rPr lang="en-US" sz="1400" dirty="0" err="1"/>
              <a:t>Determinar</a:t>
            </a:r>
            <a:r>
              <a:rPr lang="en-US" sz="1400" dirty="0"/>
              <a:t> las </a:t>
            </a:r>
            <a:r>
              <a:rPr lang="en-US" sz="1400" dirty="0" err="1"/>
              <a:t>tablas</a:t>
            </a:r>
            <a:r>
              <a:rPr lang="en-US" sz="1400" dirty="0"/>
              <a:t> </a:t>
            </a:r>
            <a:r>
              <a:rPr lang="en-US" sz="1400" dirty="0" err="1"/>
              <a:t>transaccionales</a:t>
            </a:r>
            <a:r>
              <a:rPr lang="en-US" sz="1400" dirty="0"/>
              <a:t>  y con </a:t>
            </a:r>
            <a:r>
              <a:rPr lang="en-US" sz="1400" dirty="0" err="1"/>
              <a:t>información</a:t>
            </a:r>
            <a:r>
              <a:rPr lang="en-US" sz="1400" dirty="0"/>
              <a:t> </a:t>
            </a:r>
            <a:r>
              <a:rPr lang="en-US" sz="1400" dirty="0" err="1"/>
              <a:t>critica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        </a:t>
            </a:r>
            <a:r>
              <a:rPr lang="en-US" sz="1400" dirty="0" err="1"/>
              <a:t>Avisos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        </a:t>
            </a:r>
            <a:r>
              <a:rPr lang="en-US" sz="1400" dirty="0" err="1"/>
              <a:t>Sdp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        Etc.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6.1.2 </a:t>
            </a:r>
            <a:r>
              <a:rPr lang="en-US" sz="1400" dirty="0" err="1"/>
              <a:t>Frecuencia</a:t>
            </a:r>
            <a:r>
              <a:rPr lang="en-US" sz="1400" dirty="0"/>
              <a:t>: </a:t>
            </a:r>
            <a:r>
              <a:rPr lang="en-US" sz="1400" dirty="0" err="1"/>
              <a:t>cada</a:t>
            </a:r>
            <a:r>
              <a:rPr lang="en-US" sz="1400" dirty="0"/>
              <a:t> hora </a:t>
            </a:r>
            <a:r>
              <a:rPr lang="en-US" sz="1400" dirty="0" err="1"/>
              <a:t>apartir</a:t>
            </a:r>
            <a:r>
              <a:rPr lang="en-US" sz="1400" dirty="0"/>
              <a:t> de las 10:00 AM a las 22:00 PM de  L-D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6.1.3 </a:t>
            </a:r>
            <a:r>
              <a:rPr lang="en-US" sz="1400" dirty="0" err="1"/>
              <a:t>Generar</a:t>
            </a:r>
            <a:r>
              <a:rPr lang="en-US" sz="1400" dirty="0"/>
              <a:t> Cron para </a:t>
            </a:r>
            <a:r>
              <a:rPr lang="en-US" sz="1400" dirty="0" err="1"/>
              <a:t>ejecución</a:t>
            </a:r>
            <a:r>
              <a:rPr lang="en-US" sz="1400" dirty="0"/>
              <a:t> de </a:t>
            </a:r>
            <a:r>
              <a:rPr lang="en-US" sz="1400" dirty="0" err="1"/>
              <a:t>tarea</a:t>
            </a:r>
            <a:r>
              <a:rPr lang="en-US" sz="1400" dirty="0"/>
              <a:t> de </a:t>
            </a:r>
            <a:r>
              <a:rPr lang="en-US" sz="1400" dirty="0" err="1"/>
              <a:t>respaldo</a:t>
            </a:r>
            <a:r>
              <a:rPr lang="en-US" sz="1400" dirty="0"/>
              <a:t>, </a:t>
            </a:r>
            <a:r>
              <a:rPr lang="en-US" sz="1400" dirty="0" err="1"/>
              <a:t>AAAA-MM-DD:HH:MM_nameBD_tables.dump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6.1.4 </a:t>
            </a:r>
            <a:r>
              <a:rPr lang="en-US" sz="1400" dirty="0" err="1"/>
              <a:t>Comprimir</a:t>
            </a:r>
            <a:r>
              <a:rPr lang="en-US" sz="1400" dirty="0"/>
              <a:t> </a:t>
            </a:r>
            <a:r>
              <a:rPr lang="en-US" sz="1400" dirty="0" err="1"/>
              <a:t>AAAA-MM-DD:HH:MM_nameBD_tables.dump.zip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6.1.5 </a:t>
            </a:r>
            <a:r>
              <a:rPr lang="en-US" sz="1400" dirty="0" err="1"/>
              <a:t>Encriptar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zip con </a:t>
            </a:r>
            <a:r>
              <a:rPr lang="en-US" sz="1400" dirty="0" err="1"/>
              <a:t>Cifrado</a:t>
            </a:r>
            <a:r>
              <a:rPr lang="en-US" sz="1400" dirty="0"/>
              <a:t> </a:t>
            </a:r>
            <a:r>
              <a:rPr lang="en-US" sz="1400" dirty="0" err="1"/>
              <a:t>simétrico</a:t>
            </a:r>
            <a:r>
              <a:rPr lang="en-US" sz="1400" dirty="0"/>
              <a:t>, </a:t>
            </a:r>
            <a:r>
              <a:rPr lang="en-US" sz="1400" dirty="0" err="1"/>
              <a:t>definido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punto 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6.1.6 Se </a:t>
            </a:r>
            <a:r>
              <a:rPr lang="en-US" sz="1400" dirty="0" err="1"/>
              <a:t>enviara</a:t>
            </a:r>
            <a:r>
              <a:rPr lang="en-US" sz="1400" dirty="0"/>
              <a:t> el backup y clave </a:t>
            </a:r>
            <a:r>
              <a:rPr lang="en-US" sz="1400" dirty="0" err="1"/>
              <a:t>aleatoria</a:t>
            </a:r>
            <a:r>
              <a:rPr lang="en-US" sz="1400" dirty="0"/>
              <a:t> </a:t>
            </a:r>
            <a:r>
              <a:rPr lang="en-US" sz="1400" dirty="0" err="1"/>
              <a:t>encriptado</a:t>
            </a:r>
            <a:r>
              <a:rPr lang="en-US" sz="1400" dirty="0"/>
              <a:t> a las NAS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6.1.7 Se </a:t>
            </a:r>
            <a:r>
              <a:rPr lang="en-US" sz="1400" dirty="0" err="1"/>
              <a:t>eliminara</a:t>
            </a:r>
            <a:r>
              <a:rPr lang="en-US" sz="1400" dirty="0"/>
              <a:t> el backup del </a:t>
            </a:r>
            <a:r>
              <a:rPr lang="en-US" sz="1400" dirty="0" err="1"/>
              <a:t>servidor</a:t>
            </a:r>
            <a:r>
              <a:rPr lang="en-US" sz="1400" dirty="0"/>
              <a:t> de BD y </a:t>
            </a:r>
            <a:r>
              <a:rPr lang="en-US" sz="1400" dirty="0" err="1"/>
              <a:t>archivo</a:t>
            </a:r>
            <a:r>
              <a:rPr lang="en-US" sz="1400" dirty="0"/>
              <a:t> de clave </a:t>
            </a:r>
            <a:r>
              <a:rPr lang="en-US" sz="1400" dirty="0" err="1"/>
              <a:t>aleatoria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     6.2 </a:t>
            </a:r>
            <a:r>
              <a:rPr lang="en-US" sz="1400" b="1" dirty="0" err="1"/>
              <a:t>Respaldo</a:t>
            </a:r>
            <a:r>
              <a:rPr lang="en-US" sz="1400" b="1" dirty="0"/>
              <a:t> full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6.2.1 </a:t>
            </a:r>
            <a:r>
              <a:rPr lang="en-US" sz="1400" dirty="0" err="1"/>
              <a:t>Frecuencia</a:t>
            </a:r>
            <a:r>
              <a:rPr lang="en-US" sz="1400" dirty="0"/>
              <a:t>: </a:t>
            </a:r>
            <a:r>
              <a:rPr lang="en-US" sz="1400" dirty="0" err="1"/>
              <a:t>todos</a:t>
            </a:r>
            <a:r>
              <a:rPr lang="en-US" sz="1400" dirty="0"/>
              <a:t> los </a:t>
            </a:r>
            <a:r>
              <a:rPr lang="en-US" sz="1400" dirty="0" err="1"/>
              <a:t>dias</a:t>
            </a:r>
            <a:r>
              <a:rPr lang="en-US" sz="1400" dirty="0"/>
              <a:t> a las  00:01 AM de L-D /  </a:t>
            </a:r>
            <a:r>
              <a:rPr lang="en-US" sz="1400" dirty="0" err="1"/>
              <a:t>Semanal</a:t>
            </a:r>
            <a:r>
              <a:rPr lang="en-US" sz="1400" dirty="0"/>
              <a:t> </a:t>
            </a:r>
            <a:r>
              <a:rPr lang="en-US" sz="1400" dirty="0" err="1"/>
              <a:t>Sabados</a:t>
            </a:r>
            <a:r>
              <a:rPr lang="en-US" sz="1400" dirty="0"/>
              <a:t> 00:01 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6.2.2 </a:t>
            </a:r>
            <a:r>
              <a:rPr lang="en-US" sz="1400" dirty="0" err="1"/>
              <a:t>Generar</a:t>
            </a:r>
            <a:r>
              <a:rPr lang="en-US" sz="1400" dirty="0"/>
              <a:t> Cron para </a:t>
            </a:r>
            <a:r>
              <a:rPr lang="en-US" sz="1400" dirty="0" err="1"/>
              <a:t>ejecución</a:t>
            </a:r>
            <a:r>
              <a:rPr lang="en-US" sz="1400" dirty="0"/>
              <a:t> de </a:t>
            </a:r>
            <a:r>
              <a:rPr lang="en-US" sz="1400" dirty="0" err="1"/>
              <a:t>tarea</a:t>
            </a:r>
            <a:r>
              <a:rPr lang="en-US" sz="1400" dirty="0"/>
              <a:t> de </a:t>
            </a:r>
            <a:r>
              <a:rPr lang="en-US" sz="1400" dirty="0" err="1"/>
              <a:t>respaldo</a:t>
            </a:r>
            <a:r>
              <a:rPr lang="en-US" sz="1400" dirty="0"/>
              <a:t>, </a:t>
            </a:r>
            <a:r>
              <a:rPr lang="en-US" sz="1400" dirty="0" err="1"/>
              <a:t>AAAA-MM-DD:HH:MM_nameBD_full.dump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6.2.3 </a:t>
            </a:r>
            <a:r>
              <a:rPr lang="en-US" sz="1400" dirty="0" err="1"/>
              <a:t>Comprimir</a:t>
            </a:r>
            <a:r>
              <a:rPr lang="en-US" sz="1400" dirty="0"/>
              <a:t> </a:t>
            </a:r>
            <a:r>
              <a:rPr lang="en-US" sz="1400" dirty="0" err="1"/>
              <a:t>AAAA-MM-DD:HH:MM_nameBD_full.dump.zip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6.2.4 </a:t>
            </a:r>
            <a:r>
              <a:rPr lang="en-US" sz="1400" dirty="0" err="1"/>
              <a:t>Encriptar</a:t>
            </a:r>
            <a:r>
              <a:rPr lang="en-US" sz="1400" dirty="0"/>
              <a:t> </a:t>
            </a:r>
            <a:r>
              <a:rPr lang="en-US" sz="1400" dirty="0" err="1"/>
              <a:t>copia</a:t>
            </a:r>
            <a:r>
              <a:rPr lang="en-US" sz="1400" dirty="0"/>
              <a:t> zip con </a:t>
            </a:r>
            <a:r>
              <a:rPr lang="en-US" sz="1400" dirty="0" err="1"/>
              <a:t>Cifrado</a:t>
            </a:r>
            <a:r>
              <a:rPr lang="en-US" sz="1400" dirty="0"/>
              <a:t> </a:t>
            </a:r>
            <a:r>
              <a:rPr lang="en-US" sz="1400" dirty="0" err="1"/>
              <a:t>simétrico</a:t>
            </a:r>
            <a:r>
              <a:rPr lang="en-US" sz="1400" dirty="0"/>
              <a:t>, </a:t>
            </a:r>
            <a:r>
              <a:rPr lang="en-US" sz="1400" dirty="0" err="1"/>
              <a:t>definido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punto 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6.2.5 Se </a:t>
            </a:r>
            <a:r>
              <a:rPr lang="en-US" sz="1400" dirty="0" err="1"/>
              <a:t>enviara</a:t>
            </a:r>
            <a:r>
              <a:rPr lang="en-US" sz="1400" dirty="0"/>
              <a:t> el backup y clave </a:t>
            </a:r>
            <a:r>
              <a:rPr lang="en-US" sz="1400" dirty="0" err="1"/>
              <a:t>aleatoria</a:t>
            </a:r>
            <a:r>
              <a:rPr lang="en-US" sz="1400" dirty="0"/>
              <a:t> </a:t>
            </a:r>
            <a:r>
              <a:rPr lang="en-US" sz="1400" dirty="0" err="1"/>
              <a:t>encriptado</a:t>
            </a:r>
            <a:r>
              <a:rPr lang="en-US" sz="1400" dirty="0"/>
              <a:t> a las NAS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6.2.6 Se </a:t>
            </a:r>
            <a:r>
              <a:rPr lang="en-US" sz="1400" dirty="0" err="1"/>
              <a:t>eliminara</a:t>
            </a:r>
            <a:r>
              <a:rPr lang="en-US" sz="1400" dirty="0"/>
              <a:t> el backup del </a:t>
            </a:r>
            <a:r>
              <a:rPr lang="en-US" sz="1400" dirty="0" err="1"/>
              <a:t>servidor</a:t>
            </a:r>
            <a:r>
              <a:rPr lang="en-US" sz="1400" dirty="0"/>
              <a:t> de BD y </a:t>
            </a:r>
            <a:r>
              <a:rPr lang="en-US" sz="1400" dirty="0" err="1"/>
              <a:t>archivo</a:t>
            </a:r>
            <a:r>
              <a:rPr lang="en-US" sz="1400" dirty="0"/>
              <a:t> de clave </a:t>
            </a:r>
            <a:r>
              <a:rPr lang="en-US" sz="1400" dirty="0" err="1"/>
              <a:t>aleatoria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7. </a:t>
            </a:r>
            <a:r>
              <a:rPr lang="en-US" sz="1600" b="1" dirty="0" err="1"/>
              <a:t>Pruebas</a:t>
            </a:r>
            <a:r>
              <a:rPr lang="en-US" sz="1600" b="1" dirty="0"/>
              <a:t> de </a:t>
            </a:r>
            <a:r>
              <a:rPr lang="en-US" sz="1600" b="1" dirty="0" err="1"/>
              <a:t>respaldos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7.1 </a:t>
            </a:r>
            <a:r>
              <a:rPr lang="en-US" sz="1400" dirty="0" err="1"/>
              <a:t>Pruebas</a:t>
            </a:r>
            <a:r>
              <a:rPr lang="en-US" sz="1400" dirty="0"/>
              <a:t> del </a:t>
            </a:r>
            <a:r>
              <a:rPr lang="en-US" sz="1400" dirty="0" err="1"/>
              <a:t>proceso</a:t>
            </a:r>
            <a:r>
              <a:rPr lang="en-US" sz="1400" dirty="0"/>
              <a:t> de </a:t>
            </a:r>
            <a:r>
              <a:rPr lang="en-US" sz="1400" dirty="0" err="1"/>
              <a:t>respaldo</a:t>
            </a:r>
            <a:r>
              <a:rPr lang="en-US" sz="1400" dirty="0"/>
              <a:t> 15 días, para </a:t>
            </a:r>
            <a:r>
              <a:rPr lang="en-US" sz="1400" dirty="0" err="1"/>
              <a:t>garantizar</a:t>
            </a:r>
            <a:r>
              <a:rPr lang="en-US" sz="1400" dirty="0"/>
              <a:t> que se </a:t>
            </a:r>
            <a:r>
              <a:rPr lang="en-US" sz="1400" dirty="0" err="1"/>
              <a:t>realiza</a:t>
            </a:r>
            <a:r>
              <a:rPr lang="en-US" sz="1400" dirty="0"/>
              <a:t> de </a:t>
            </a:r>
            <a:r>
              <a:rPr lang="en-US" sz="1400" dirty="0" err="1"/>
              <a:t>manera</a:t>
            </a:r>
            <a:r>
              <a:rPr lang="en-US" sz="1400" dirty="0"/>
              <a:t> </a:t>
            </a:r>
            <a:r>
              <a:rPr lang="en-US" sz="1400" dirty="0" err="1"/>
              <a:t>adecuada</a:t>
            </a:r>
            <a:r>
              <a:rPr lang="en-US" sz="1400" dirty="0"/>
              <a:t> y </a:t>
            </a:r>
            <a:r>
              <a:rPr lang="en-US" sz="1400" dirty="0" err="1"/>
              <a:t>apropiada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b="1" dirty="0"/>
              <a:t>VPS-DRP-BD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ube 6">
            <a:extLst>
              <a:ext uri="{FF2B5EF4-FFF2-40B4-BE49-F238E27FC236}">
                <a16:creationId xmlns:a16="http://schemas.microsoft.com/office/drawing/2014/main" id="{316454B0-316C-E146-BEF8-E9BD6A91FE70}"/>
              </a:ext>
            </a:extLst>
          </p:cNvPr>
          <p:cNvSpPr/>
          <p:nvPr/>
        </p:nvSpPr>
        <p:spPr>
          <a:xfrm>
            <a:off x="-26513" y="571898"/>
            <a:ext cx="6504773" cy="599584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A214877-32CC-6446-BDC4-9661933D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85" y="2260681"/>
            <a:ext cx="1102469" cy="132861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6A4DC39-174C-6E42-B6BC-1CCB8D6026D4}"/>
              </a:ext>
            </a:extLst>
          </p:cNvPr>
          <p:cNvSpPr txBox="1"/>
          <p:nvPr/>
        </p:nvSpPr>
        <p:spPr>
          <a:xfrm>
            <a:off x="1346996" y="1386455"/>
            <a:ext cx="13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Servidor DB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8F2262-89F3-0D47-9CF0-8FBD5DF3279B}"/>
              </a:ext>
            </a:extLst>
          </p:cNvPr>
          <p:cNvSpPr txBox="1"/>
          <p:nvPr/>
        </p:nvSpPr>
        <p:spPr>
          <a:xfrm>
            <a:off x="870543" y="4923117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Servidor App (COI y NOI)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1F2EFD-6254-924C-B36A-279DED83879F}"/>
              </a:ext>
            </a:extLst>
          </p:cNvPr>
          <p:cNvSpPr txBox="1"/>
          <p:nvPr/>
        </p:nvSpPr>
        <p:spPr>
          <a:xfrm>
            <a:off x="3258774" y="1839759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Servidor Web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2EE509F-7B67-0748-B803-69C4B7C4FBA4}"/>
              </a:ext>
            </a:extLst>
          </p:cNvPr>
          <p:cNvSpPr txBox="1"/>
          <p:nvPr/>
        </p:nvSpPr>
        <p:spPr>
          <a:xfrm>
            <a:off x="3337816" y="721305"/>
            <a:ext cx="1315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WAN</a:t>
            </a:r>
          </a:p>
        </p:txBody>
      </p:sp>
      <p:cxnSp>
        <p:nvCxnSpPr>
          <p:cNvPr id="19" name="Conector angular 18">
            <a:extLst>
              <a:ext uri="{FF2B5EF4-FFF2-40B4-BE49-F238E27FC236}">
                <a16:creationId xmlns:a16="http://schemas.microsoft.com/office/drawing/2014/main" id="{7FDF1F98-4DE4-4A41-B735-110EC69980D8}"/>
              </a:ext>
            </a:extLst>
          </p:cNvPr>
          <p:cNvCxnSpPr/>
          <p:nvPr/>
        </p:nvCxnSpPr>
        <p:spPr>
          <a:xfrm rot="10800000">
            <a:off x="2499913" y="2249129"/>
            <a:ext cx="837903" cy="76691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0D9AC75F-FF15-B940-9EB9-381813CFC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70" y="541805"/>
            <a:ext cx="927100" cy="762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4D23DF9-6C8F-3145-B507-FAA1A2D1A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690" y="1780447"/>
            <a:ext cx="927100" cy="762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C25F5F-C251-0F40-9915-9C0950CC9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790" y="3186406"/>
            <a:ext cx="850900" cy="8001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868D08E-5A24-EC42-9D37-4B2B83724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32" y="4392881"/>
            <a:ext cx="850900" cy="1276350"/>
          </a:xfrm>
          <a:prstGeom prst="rect">
            <a:avLst/>
          </a:prstGeom>
        </p:spPr>
      </p:pic>
      <p:sp>
        <p:nvSpPr>
          <p:cNvPr id="31" name="Nube 30">
            <a:extLst>
              <a:ext uri="{FF2B5EF4-FFF2-40B4-BE49-F238E27FC236}">
                <a16:creationId xmlns:a16="http://schemas.microsoft.com/office/drawing/2014/main" id="{D0D24114-B929-2847-A2E8-9275A83D2457}"/>
              </a:ext>
            </a:extLst>
          </p:cNvPr>
          <p:cNvSpPr/>
          <p:nvPr/>
        </p:nvSpPr>
        <p:spPr>
          <a:xfrm>
            <a:off x="8424841" y="2209091"/>
            <a:ext cx="1732183" cy="1583108"/>
          </a:xfrm>
          <a:prstGeom prst="cloud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INTERNET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6B01687-BEF5-D54B-930C-EF233807CBA8}"/>
              </a:ext>
            </a:extLst>
          </p:cNvPr>
          <p:cNvCxnSpPr>
            <a:cxnSpLocks/>
          </p:cNvCxnSpPr>
          <p:nvPr/>
        </p:nvCxnSpPr>
        <p:spPr>
          <a:xfrm flipV="1">
            <a:off x="9910491" y="1097434"/>
            <a:ext cx="1223719" cy="1287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21DE39E-7421-B947-BA1C-00A81E37A87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10155581" y="2431723"/>
            <a:ext cx="893151" cy="568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A3A2868-2554-0C47-A641-28AF7C2685F8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10155581" y="3000645"/>
            <a:ext cx="893151" cy="43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FF94F24-20C7-1D43-B4BE-1E7CAF0EC17F}"/>
              </a:ext>
            </a:extLst>
          </p:cNvPr>
          <p:cNvCxnSpPr>
            <a:cxnSpLocks/>
          </p:cNvCxnSpPr>
          <p:nvPr/>
        </p:nvCxnSpPr>
        <p:spPr>
          <a:xfrm>
            <a:off x="9910491" y="3381886"/>
            <a:ext cx="1291998" cy="1649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2F94EF8-9CB0-DE4A-BD3D-DD0DFC6496C6}"/>
              </a:ext>
            </a:extLst>
          </p:cNvPr>
          <p:cNvCxnSpPr>
            <a:cxnSpLocks/>
          </p:cNvCxnSpPr>
          <p:nvPr/>
        </p:nvCxnSpPr>
        <p:spPr>
          <a:xfrm>
            <a:off x="4469554" y="3006106"/>
            <a:ext cx="2426546" cy="0"/>
          </a:xfrm>
          <a:prstGeom prst="line">
            <a:avLst/>
          </a:prstGeom>
          <a:ln w="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4768F55B-6F0B-154F-9DAC-E444EAE9E93A}"/>
              </a:ext>
            </a:extLst>
          </p:cNvPr>
          <p:cNvCxnSpPr>
            <a:cxnSpLocks/>
            <a:stCxn id="90" idx="3"/>
            <a:endCxn id="9" idx="2"/>
          </p:cNvCxnSpPr>
          <p:nvPr/>
        </p:nvCxnSpPr>
        <p:spPr>
          <a:xfrm flipV="1">
            <a:off x="2553978" y="3352290"/>
            <a:ext cx="4877461" cy="9701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n 57">
            <a:extLst>
              <a:ext uri="{FF2B5EF4-FFF2-40B4-BE49-F238E27FC236}">
                <a16:creationId xmlns:a16="http://schemas.microsoft.com/office/drawing/2014/main" id="{3A9215C2-EB7A-B747-A3B4-434C82F81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916" y="1052590"/>
            <a:ext cx="406400" cy="21590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D2225130-E870-AB43-81AC-73D3B83E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84" y="991597"/>
            <a:ext cx="406400" cy="21590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7D9EAB9-6C8A-CB4D-AD08-1C36EB688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78" y="5053777"/>
            <a:ext cx="406400" cy="215900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AA968789-E034-F744-AE84-B103143574C3}"/>
              </a:ext>
            </a:extLst>
          </p:cNvPr>
          <p:cNvSpPr txBox="1"/>
          <p:nvPr/>
        </p:nvSpPr>
        <p:spPr>
          <a:xfrm>
            <a:off x="433330" y="2460937"/>
            <a:ext cx="5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NAS</a:t>
            </a:r>
          </a:p>
        </p:txBody>
      </p:sp>
      <p:cxnSp>
        <p:nvCxnSpPr>
          <p:cNvPr id="71" name="Conector angular 70">
            <a:extLst>
              <a:ext uri="{FF2B5EF4-FFF2-40B4-BE49-F238E27FC236}">
                <a16:creationId xmlns:a16="http://schemas.microsoft.com/office/drawing/2014/main" id="{00EDEF2C-8926-6241-A022-A070C9C34C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650" y="2249129"/>
            <a:ext cx="494662" cy="9819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angular 79">
            <a:extLst>
              <a:ext uri="{FF2B5EF4-FFF2-40B4-BE49-F238E27FC236}">
                <a16:creationId xmlns:a16="http://schemas.microsoft.com/office/drawing/2014/main" id="{EA311FFE-5AA3-F34A-8301-F175F56034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66910" y="2783171"/>
            <a:ext cx="421961" cy="13783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angular 83">
            <a:extLst>
              <a:ext uri="{FF2B5EF4-FFF2-40B4-BE49-F238E27FC236}">
                <a16:creationId xmlns:a16="http://schemas.microsoft.com/office/drawing/2014/main" id="{320D1C77-D4EC-DF42-A984-32216CF61392}"/>
              </a:ext>
            </a:extLst>
          </p:cNvPr>
          <p:cNvCxnSpPr>
            <a:cxnSpLocks/>
          </p:cNvCxnSpPr>
          <p:nvPr/>
        </p:nvCxnSpPr>
        <p:spPr>
          <a:xfrm rot="10800000">
            <a:off x="795004" y="3495455"/>
            <a:ext cx="698390" cy="7847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>
            <a:extLst>
              <a:ext uri="{FF2B5EF4-FFF2-40B4-BE49-F238E27FC236}">
                <a16:creationId xmlns:a16="http://schemas.microsoft.com/office/drawing/2014/main" id="{0534195E-B47D-7E4D-9155-D554AFDF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20" y="1831607"/>
            <a:ext cx="1060584" cy="127813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7E2F424C-0C96-BB46-A0C6-E0F2EBB4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94" y="3683349"/>
            <a:ext cx="1060584" cy="127813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94684B6D-BB81-7741-B162-0D54476215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83" y="2819591"/>
            <a:ext cx="561555" cy="6767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sp>
        <p:nvSpPr>
          <p:cNvPr id="96" name="Título 1">
            <a:extLst>
              <a:ext uri="{FF2B5EF4-FFF2-40B4-BE49-F238E27FC236}">
                <a16:creationId xmlns:a16="http://schemas.microsoft.com/office/drawing/2014/main" id="{E50039DF-5D81-934A-A19F-1543CB76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Arquitectura Física de Servidores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8D14149-6154-E343-90DA-DD967BD985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48" y="4761370"/>
            <a:ext cx="654932" cy="61087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BA8B7A3-189F-6043-B53F-B8AF95F0987F}"/>
              </a:ext>
            </a:extLst>
          </p:cNvPr>
          <p:cNvSpPr txBox="1"/>
          <p:nvPr/>
        </p:nvSpPr>
        <p:spPr>
          <a:xfrm>
            <a:off x="2830290" y="6270564"/>
            <a:ext cx="191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VPS DB-DRP</a:t>
            </a:r>
          </a:p>
          <a:p>
            <a:r>
              <a:rPr lang="es-MX" sz="1200" b="1" dirty="0"/>
              <a:t>Con imagen de servidor BD</a:t>
            </a: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BB1795FF-6D5A-2642-850C-DF697866D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38" y="5732874"/>
            <a:ext cx="657923" cy="585903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/>
            </a:glow>
            <a:softEdge rad="0"/>
          </a:effectLst>
        </p:spPr>
      </p:pic>
      <p:sp>
        <p:nvSpPr>
          <p:cNvPr id="104" name="CuadroTexto 103">
            <a:extLst>
              <a:ext uri="{FF2B5EF4-FFF2-40B4-BE49-F238E27FC236}">
                <a16:creationId xmlns:a16="http://schemas.microsoft.com/office/drawing/2014/main" id="{B04744E3-E0CA-2642-B624-9E88ED23E680}"/>
              </a:ext>
            </a:extLst>
          </p:cNvPr>
          <p:cNvSpPr txBox="1"/>
          <p:nvPr/>
        </p:nvSpPr>
        <p:spPr>
          <a:xfrm>
            <a:off x="4392428" y="5389306"/>
            <a:ext cx="2025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/>
              <a:t>VPS WEB-DRP</a:t>
            </a:r>
          </a:p>
          <a:p>
            <a:r>
              <a:rPr lang="es-MX" sz="1200" b="1" dirty="0"/>
              <a:t>Con imagen de servidor Web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7B0260-8AA5-E547-BAB9-303D5BA0BC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39" y="2641090"/>
            <a:ext cx="1092200" cy="711200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55B9157-8D87-2D48-89DF-E409C45958C9}"/>
              </a:ext>
            </a:extLst>
          </p:cNvPr>
          <p:cNvCxnSpPr>
            <a:stCxn id="9" idx="3"/>
            <a:endCxn id="31" idx="2"/>
          </p:cNvCxnSpPr>
          <p:nvPr/>
        </p:nvCxnSpPr>
        <p:spPr>
          <a:xfrm>
            <a:off x="7977539" y="2996690"/>
            <a:ext cx="452675" cy="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023BA1D-820F-5940-B653-9477AFDB2C61}"/>
              </a:ext>
            </a:extLst>
          </p:cNvPr>
          <p:cNvSpPr txBox="1"/>
          <p:nvPr/>
        </p:nvSpPr>
        <p:spPr>
          <a:xfrm>
            <a:off x="7001328" y="2320855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40012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0009"/>
            <a:ext cx="10905066" cy="569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MX" sz="3600" b="1" dirty="0"/>
              <a:t>Plan de Recuperación de Desastres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643467" y="532049"/>
            <a:ext cx="10905066" cy="5003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1. </a:t>
            </a:r>
            <a:r>
              <a:rPr lang="en-US" sz="2000" b="1" dirty="0" err="1"/>
              <a:t>Riesgo</a:t>
            </a:r>
            <a:endParaRPr lang="en-US" sz="2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 1.1 </a:t>
            </a:r>
            <a:r>
              <a:rPr lang="en-US" sz="1600" b="1" dirty="0" err="1"/>
              <a:t>Servidor</a:t>
            </a:r>
            <a:r>
              <a:rPr lang="en-US" sz="1600" b="1" dirty="0"/>
              <a:t> </a:t>
            </a:r>
            <a:r>
              <a:rPr lang="en-US" sz="1600" b="1" dirty="0" err="1"/>
              <a:t>dedicado</a:t>
            </a:r>
            <a:r>
              <a:rPr lang="en-US" sz="1600" b="1" dirty="0"/>
              <a:t> BD/Web </a:t>
            </a:r>
            <a:r>
              <a:rPr lang="en-US" sz="1600" b="1" dirty="0" err="1"/>
              <a:t>sufran</a:t>
            </a:r>
            <a:r>
              <a:rPr lang="en-US" sz="1600" b="1" dirty="0"/>
              <a:t> </a:t>
            </a:r>
            <a:r>
              <a:rPr lang="en-US" sz="1600" b="1" dirty="0" err="1"/>
              <a:t>daño</a:t>
            </a:r>
            <a:r>
              <a:rPr lang="en-US" sz="1600" b="1" dirty="0"/>
              <a:t> que </a:t>
            </a:r>
            <a:r>
              <a:rPr lang="en-US" sz="1600" b="1" dirty="0" err="1"/>
              <a:t>lleve</a:t>
            </a:r>
            <a:r>
              <a:rPr lang="en-US" sz="1600" b="1" dirty="0"/>
              <a:t> </a:t>
            </a:r>
            <a:r>
              <a:rPr lang="en-US" sz="1600" b="1" dirty="0" err="1"/>
              <a:t>más</a:t>
            </a:r>
            <a:r>
              <a:rPr lang="en-US" sz="1600" b="1" dirty="0"/>
              <a:t> </a:t>
            </a:r>
            <a:r>
              <a:rPr lang="en-US" sz="1600" b="1" dirty="0" err="1"/>
              <a:t>tiempo</a:t>
            </a:r>
            <a:r>
              <a:rPr lang="en-US" sz="1600" b="1" dirty="0"/>
              <a:t> del SLA del </a:t>
            </a:r>
            <a:r>
              <a:rPr lang="en-US" sz="1600" b="1" dirty="0" err="1"/>
              <a:t>proveedor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1.1.1  </a:t>
            </a:r>
            <a:r>
              <a:rPr lang="en-US" sz="1400" dirty="0" err="1"/>
              <a:t>Daño</a:t>
            </a:r>
            <a:r>
              <a:rPr lang="en-US" sz="1400" dirty="0"/>
              <a:t> al SO de </a:t>
            </a:r>
            <a:r>
              <a:rPr lang="en-US" sz="1400" dirty="0" err="1"/>
              <a:t>alguno</a:t>
            </a:r>
            <a:r>
              <a:rPr lang="en-US" sz="1400" dirty="0"/>
              <a:t> de los </a:t>
            </a:r>
            <a:r>
              <a:rPr lang="en-US" sz="1400" dirty="0" err="1"/>
              <a:t>servidores</a:t>
            </a:r>
            <a:r>
              <a:rPr lang="en-US" sz="1400" dirty="0"/>
              <a:t> y require </a:t>
            </a:r>
            <a:r>
              <a:rPr lang="en-US" sz="1400" dirty="0" err="1"/>
              <a:t>reinstalación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1.1.2  Se </a:t>
            </a:r>
            <a:r>
              <a:rPr lang="en-US" sz="1400" dirty="0" err="1"/>
              <a:t>infecto</a:t>
            </a:r>
            <a:r>
              <a:rPr lang="en-US" sz="1400" dirty="0"/>
              <a:t> de virus </a:t>
            </a:r>
            <a:r>
              <a:rPr lang="en-US" sz="1400" dirty="0" err="1"/>
              <a:t>alguno</a:t>
            </a:r>
            <a:r>
              <a:rPr lang="en-US" sz="1400" dirty="0"/>
              <a:t> de los </a:t>
            </a:r>
            <a:r>
              <a:rPr lang="en-US" sz="1400" dirty="0" err="1"/>
              <a:t>servidores</a:t>
            </a:r>
            <a:r>
              <a:rPr lang="en-US" sz="1400" dirty="0"/>
              <a:t> y require </a:t>
            </a:r>
            <a:r>
              <a:rPr lang="en-US" sz="1400" dirty="0" err="1"/>
              <a:t>reinstalación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2. </a:t>
            </a:r>
            <a:r>
              <a:rPr lang="es-MX" sz="2000" b="1" dirty="0"/>
              <a:t>Estrategias de recuperación y continuidad del negocio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600" b="1" dirty="0"/>
              <a:t>    2.1 Falla servidor Web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2.1.1  Se </a:t>
            </a:r>
            <a:r>
              <a:rPr lang="en-US" sz="1400" dirty="0" err="1"/>
              <a:t>habilita</a:t>
            </a:r>
            <a:r>
              <a:rPr lang="en-US" sz="1400" dirty="0"/>
              <a:t> el </a:t>
            </a:r>
            <a:r>
              <a:rPr lang="en-US" sz="1400" b="1" dirty="0"/>
              <a:t>VPS-DRP-Web</a:t>
            </a:r>
            <a:r>
              <a:rPr lang="en-US" sz="1400" dirty="0"/>
              <a:t>, se </a:t>
            </a:r>
            <a:r>
              <a:rPr lang="en-US" sz="1400" dirty="0" err="1"/>
              <a:t>enciende</a:t>
            </a:r>
            <a:r>
              <a:rPr lang="en-US" sz="1400" dirty="0"/>
              <a:t> la app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2.1.2  Se carga con la </a:t>
            </a:r>
            <a:r>
              <a:rPr lang="en-US" sz="1400" dirty="0" err="1"/>
              <a:t>última</a:t>
            </a:r>
            <a:r>
              <a:rPr lang="en-US" sz="1400" dirty="0"/>
              <a:t> version de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producción</a:t>
            </a:r>
            <a:r>
              <a:rPr lang="en-US" sz="1400" dirty="0"/>
              <a:t> (</a:t>
            </a:r>
            <a:r>
              <a:rPr lang="en-US" sz="1400" dirty="0" err="1"/>
              <a:t>cada</a:t>
            </a:r>
            <a:r>
              <a:rPr lang="en-US" sz="1400" dirty="0"/>
              <a:t> 30 días se </a:t>
            </a:r>
            <a:r>
              <a:rPr lang="en-US" sz="1400" dirty="0" err="1"/>
              <a:t>replicara</a:t>
            </a:r>
            <a:r>
              <a:rPr lang="en-US" sz="1400" dirty="0"/>
              <a:t> 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producción</a:t>
            </a:r>
            <a:r>
              <a:rPr lang="en-US" sz="1400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2.1.3  Se </a:t>
            </a:r>
            <a:r>
              <a:rPr lang="en-US" sz="1400" dirty="0" err="1"/>
              <a:t>hace</a:t>
            </a:r>
            <a:r>
              <a:rPr lang="en-US" sz="1400" dirty="0"/>
              <a:t> </a:t>
            </a:r>
            <a:r>
              <a:rPr lang="en-US" sz="1400" dirty="0" err="1"/>
              <a:t>prueba</a:t>
            </a:r>
            <a:r>
              <a:rPr lang="en-US" sz="1400" dirty="0"/>
              <a:t> de </a:t>
            </a:r>
            <a:r>
              <a:rPr lang="en-US" sz="1400" dirty="0" err="1"/>
              <a:t>conección</a:t>
            </a:r>
            <a:r>
              <a:rPr lang="en-US" sz="1400" dirty="0"/>
              <a:t> con BD y se </a:t>
            </a:r>
            <a:r>
              <a:rPr lang="en-US" sz="1400" dirty="0" err="1"/>
              <a:t>hace</a:t>
            </a:r>
            <a:r>
              <a:rPr lang="en-US" sz="1400" dirty="0"/>
              <a:t> </a:t>
            </a:r>
            <a:r>
              <a:rPr lang="en-US" sz="1400" dirty="0" err="1"/>
              <a:t>prueba</a:t>
            </a:r>
            <a:r>
              <a:rPr lang="en-US" sz="1400" dirty="0"/>
              <a:t> de </a:t>
            </a:r>
            <a:r>
              <a:rPr lang="en-US" sz="1400" dirty="0" err="1"/>
              <a:t>funcionamiento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2.1.4  Se </a:t>
            </a:r>
            <a:r>
              <a:rPr lang="en-US" sz="1400" dirty="0" err="1"/>
              <a:t>distribuye</a:t>
            </a:r>
            <a:r>
              <a:rPr lang="en-US" sz="1400" dirty="0"/>
              <a:t> la </a:t>
            </a:r>
            <a:r>
              <a:rPr lang="en-US" sz="1400" dirty="0" err="1"/>
              <a:t>nueva</a:t>
            </a:r>
            <a:r>
              <a:rPr lang="en-US" sz="1400" dirty="0"/>
              <a:t> Ip de la App a los </a:t>
            </a:r>
            <a:r>
              <a:rPr lang="en-US" sz="1400" dirty="0" err="1"/>
              <a:t>usuarios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         2.1.4.1  O se </a:t>
            </a:r>
            <a:r>
              <a:rPr lang="en-US" sz="1400" dirty="0" err="1"/>
              <a:t>refresca</a:t>
            </a:r>
            <a:r>
              <a:rPr lang="en-US" sz="1400" dirty="0"/>
              <a:t> DNS con la </a:t>
            </a:r>
            <a:r>
              <a:rPr lang="en-US" sz="1400" dirty="0" err="1"/>
              <a:t>nueva</a:t>
            </a:r>
            <a:r>
              <a:rPr lang="en-US" sz="1400" dirty="0"/>
              <a:t> Ip (</a:t>
            </a:r>
            <a:r>
              <a:rPr lang="en-US" sz="1400" dirty="0" err="1"/>
              <a:t>tomando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cuenta</a:t>
            </a:r>
            <a:r>
              <a:rPr lang="en-US" sz="1400" dirty="0"/>
              <a:t> que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tardar</a:t>
            </a:r>
            <a:r>
              <a:rPr lang="en-US" sz="1400" dirty="0"/>
              <a:t> hasta 48 horas)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2.1.5  Una </a:t>
            </a:r>
            <a:r>
              <a:rPr lang="en-US" sz="1400" dirty="0" err="1"/>
              <a:t>vez</a:t>
            </a:r>
            <a:r>
              <a:rPr lang="en-US" sz="1400" dirty="0"/>
              <a:t> que se </a:t>
            </a:r>
            <a:r>
              <a:rPr lang="en-US" sz="1400" dirty="0" err="1"/>
              <a:t>recupere</a:t>
            </a:r>
            <a:r>
              <a:rPr lang="en-US" sz="1400" dirty="0"/>
              <a:t> el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Web</a:t>
            </a:r>
            <a:r>
              <a:rPr lang="en-US" sz="1400" dirty="0"/>
              <a:t>, se </a:t>
            </a:r>
            <a:r>
              <a:rPr lang="en-US" sz="1400" dirty="0" err="1"/>
              <a:t>verifica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2.1.6  Se </a:t>
            </a:r>
            <a:r>
              <a:rPr lang="en-US" sz="1400" dirty="0" err="1"/>
              <a:t>establece</a:t>
            </a:r>
            <a:r>
              <a:rPr lang="en-US" sz="1400" dirty="0"/>
              <a:t> </a:t>
            </a:r>
            <a:r>
              <a:rPr lang="en-US" sz="1400" dirty="0" err="1"/>
              <a:t>ventana</a:t>
            </a:r>
            <a:r>
              <a:rPr lang="en-US" sz="1400" dirty="0"/>
              <a:t> de </a:t>
            </a:r>
            <a:r>
              <a:rPr lang="en-US" sz="1400" dirty="0" err="1"/>
              <a:t>mantenimiento</a:t>
            </a:r>
            <a:r>
              <a:rPr lang="en-US" sz="1400" dirty="0"/>
              <a:t> y se </a:t>
            </a:r>
            <a:r>
              <a:rPr lang="en-US" sz="1400" dirty="0" err="1"/>
              <a:t>noifica</a:t>
            </a:r>
            <a:r>
              <a:rPr lang="en-US" sz="1400" dirty="0"/>
              <a:t> a los </a:t>
            </a:r>
            <a:r>
              <a:rPr lang="en-US" sz="1400" dirty="0" err="1"/>
              <a:t>usuarios</a:t>
            </a:r>
            <a:r>
              <a:rPr lang="en-US" sz="1400" dirty="0"/>
              <a:t> para </a:t>
            </a:r>
            <a:r>
              <a:rPr lang="en-US" sz="1400" dirty="0" err="1"/>
              <a:t>hacer</a:t>
            </a:r>
            <a:r>
              <a:rPr lang="en-US" sz="1400" dirty="0"/>
              <a:t> el </a:t>
            </a:r>
            <a:r>
              <a:rPr lang="en-US" sz="1400" dirty="0" err="1"/>
              <a:t>cambio</a:t>
            </a:r>
            <a:r>
              <a:rPr lang="en-US" sz="1400" dirty="0"/>
              <a:t> de </a:t>
            </a:r>
            <a:r>
              <a:rPr lang="en-US" sz="1400" dirty="0" err="1"/>
              <a:t>servidores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2.1.7  Se </a:t>
            </a:r>
            <a:r>
              <a:rPr lang="en-US" sz="1400" dirty="0" err="1"/>
              <a:t>baja</a:t>
            </a:r>
            <a:r>
              <a:rPr lang="en-US" sz="1400" dirty="0"/>
              <a:t> la App Web del </a:t>
            </a:r>
            <a:r>
              <a:rPr lang="en-US" sz="1400" b="1" dirty="0"/>
              <a:t>VPS-DRP-Web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2.1.8  Se </a:t>
            </a:r>
            <a:r>
              <a:rPr lang="en-US" sz="1400" dirty="0" err="1"/>
              <a:t>copian</a:t>
            </a:r>
            <a:r>
              <a:rPr lang="en-US" sz="1400" dirty="0"/>
              <a:t> al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Web </a:t>
            </a:r>
            <a:r>
              <a:rPr lang="en-US" sz="1400" dirty="0" err="1"/>
              <a:t>archivos</a:t>
            </a:r>
            <a:r>
              <a:rPr lang="en-US" sz="1400" dirty="0"/>
              <a:t> </a:t>
            </a:r>
            <a:r>
              <a:rPr lang="en-US" sz="1400" dirty="0" err="1"/>
              <a:t>estaticos</a:t>
            </a:r>
            <a:r>
              <a:rPr lang="en-US" sz="1400" dirty="0"/>
              <a:t> </a:t>
            </a:r>
            <a:r>
              <a:rPr lang="en-US" sz="1400" dirty="0" err="1"/>
              <a:t>nuevos</a:t>
            </a:r>
            <a:r>
              <a:rPr lang="en-US" sz="1400" dirty="0"/>
              <a:t> (pdfs, </a:t>
            </a:r>
            <a:r>
              <a:rPr lang="en-US" sz="1400" dirty="0" err="1"/>
              <a:t>imágenes</a:t>
            </a:r>
            <a:r>
              <a:rPr lang="en-US" sz="1400" dirty="0"/>
              <a:t>, etc.) o </a:t>
            </a:r>
            <a:r>
              <a:rPr lang="en-US" sz="1400" dirty="0" err="1"/>
              <a:t>código</a:t>
            </a:r>
            <a:r>
              <a:rPr lang="en-US" sz="1400" dirty="0"/>
              <a:t> nuevo que </a:t>
            </a:r>
            <a:r>
              <a:rPr lang="en-US" sz="1400" dirty="0" err="1"/>
              <a:t>hayan</a:t>
            </a:r>
            <a:r>
              <a:rPr lang="en-US" sz="1400" dirty="0"/>
              <a:t>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/>
              <a:t>subido</a:t>
            </a:r>
            <a:r>
              <a:rPr lang="en-US" sz="1400" dirty="0"/>
              <a:t> al </a:t>
            </a:r>
            <a:r>
              <a:rPr lang="en-US" sz="1400" b="1" dirty="0"/>
              <a:t>VPS-DRP-Web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2.1.7 Si se </a:t>
            </a:r>
            <a:r>
              <a:rPr lang="en-US" sz="1400" dirty="0" err="1"/>
              <a:t>modifico</a:t>
            </a:r>
            <a:r>
              <a:rPr lang="en-US" sz="1400" dirty="0"/>
              <a:t> DNS se </a:t>
            </a:r>
            <a:r>
              <a:rPr lang="en-US" sz="1400" dirty="0" err="1"/>
              <a:t>regresa</a:t>
            </a:r>
            <a:r>
              <a:rPr lang="en-US" sz="1400" dirty="0"/>
              <a:t> a la Ip del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2.1.8 Se </a:t>
            </a:r>
            <a:r>
              <a:rPr lang="en-US" sz="1400" dirty="0" err="1"/>
              <a:t>notifica</a:t>
            </a:r>
            <a:r>
              <a:rPr lang="en-US" sz="1400" dirty="0"/>
              <a:t> a </a:t>
            </a:r>
            <a:r>
              <a:rPr lang="en-US" sz="1400" dirty="0" err="1"/>
              <a:t>usuarios</a:t>
            </a:r>
            <a:r>
              <a:rPr lang="en-US" sz="1400" dirty="0"/>
              <a:t> y se </a:t>
            </a:r>
            <a:r>
              <a:rPr lang="en-US" sz="1400" dirty="0" err="1"/>
              <a:t>restablece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r>
              <a:rPr lang="en-US" sz="1400" dirty="0"/>
              <a:t> con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MX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4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0009"/>
            <a:ext cx="10905066" cy="569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MX" sz="3600" b="1" dirty="0"/>
              <a:t>Plan de Recuperación de Desastres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E36E59-787E-1B47-9D34-480E339C6EAA}"/>
              </a:ext>
            </a:extLst>
          </p:cNvPr>
          <p:cNvSpPr txBox="1"/>
          <p:nvPr/>
        </p:nvSpPr>
        <p:spPr>
          <a:xfrm>
            <a:off x="643467" y="532049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600" b="1" dirty="0"/>
              <a:t> 2.2 Falla servidor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400" b="1" dirty="0"/>
              <a:t>         </a:t>
            </a:r>
            <a:r>
              <a:rPr lang="en-US" sz="1400" dirty="0"/>
              <a:t> 2.2.1   Se </a:t>
            </a:r>
            <a:r>
              <a:rPr lang="en-US" sz="1400" dirty="0" err="1"/>
              <a:t>habilita</a:t>
            </a:r>
            <a:r>
              <a:rPr lang="en-US" sz="1400" dirty="0"/>
              <a:t> el </a:t>
            </a:r>
            <a:r>
              <a:rPr lang="en-US" sz="1400" b="1" dirty="0"/>
              <a:t>VPS-DRP-BD</a:t>
            </a:r>
            <a:r>
              <a:rPr lang="en-US" sz="1400" dirty="0"/>
              <a:t>, se </a:t>
            </a:r>
            <a:r>
              <a:rPr lang="en-US" sz="1400" dirty="0" err="1"/>
              <a:t>enciende</a:t>
            </a:r>
            <a:r>
              <a:rPr lang="en-US" sz="1400" dirty="0"/>
              <a:t> el motor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2.2.2   Se </a:t>
            </a:r>
            <a:r>
              <a:rPr lang="en-US" sz="1400" dirty="0" err="1"/>
              <a:t>aplica</a:t>
            </a:r>
            <a:r>
              <a:rPr lang="en-US" sz="1400" dirty="0"/>
              <a:t> </a:t>
            </a:r>
            <a:r>
              <a:rPr lang="en-US" sz="1400" b="1" dirty="0" err="1"/>
              <a:t>política</a:t>
            </a:r>
            <a:r>
              <a:rPr lang="en-US" sz="1400" b="1" dirty="0"/>
              <a:t> de </a:t>
            </a:r>
            <a:r>
              <a:rPr lang="en-US" sz="1400" b="1" dirty="0" err="1"/>
              <a:t>respaldos</a:t>
            </a:r>
            <a:r>
              <a:rPr lang="en-US" sz="1400" b="1" dirty="0"/>
              <a:t> de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2.2.2   Se </a:t>
            </a:r>
            <a:r>
              <a:rPr lang="en-US" sz="1400" dirty="0" err="1"/>
              <a:t>modifica</a:t>
            </a:r>
            <a:r>
              <a:rPr lang="en-US" sz="1400" dirty="0"/>
              <a:t> la Ip del </a:t>
            </a:r>
            <a:r>
              <a:rPr lang="en-US" sz="1400" b="1" dirty="0" err="1"/>
              <a:t>servidor</a:t>
            </a:r>
            <a:r>
              <a:rPr lang="en-US" sz="1400" b="1" dirty="0"/>
              <a:t> Web </a:t>
            </a:r>
            <a:r>
              <a:rPr lang="en-US" sz="1400" dirty="0"/>
              <a:t>para que </a:t>
            </a:r>
            <a:r>
              <a:rPr lang="en-US" sz="1400" dirty="0" err="1"/>
              <a:t>apunte</a:t>
            </a:r>
            <a:r>
              <a:rPr lang="en-US" sz="1400" dirty="0"/>
              <a:t> al </a:t>
            </a:r>
            <a:r>
              <a:rPr lang="en-US" sz="1400" b="1" dirty="0"/>
              <a:t>VPS-DRP-BD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2.2.3   Se </a:t>
            </a:r>
            <a:r>
              <a:rPr lang="en-US" sz="1400" dirty="0" err="1"/>
              <a:t>hace</a:t>
            </a:r>
            <a:r>
              <a:rPr lang="en-US" sz="1400" dirty="0"/>
              <a:t> </a:t>
            </a:r>
            <a:r>
              <a:rPr lang="en-US" sz="1400" dirty="0" err="1"/>
              <a:t>prueba</a:t>
            </a:r>
            <a:r>
              <a:rPr lang="en-US" sz="1400" dirty="0"/>
              <a:t> de </a:t>
            </a:r>
            <a:r>
              <a:rPr lang="en-US" sz="1400" dirty="0" err="1"/>
              <a:t>conección</a:t>
            </a:r>
            <a:r>
              <a:rPr lang="en-US" sz="1400" dirty="0"/>
              <a:t> con BD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2.2.4   Se </a:t>
            </a:r>
            <a:r>
              <a:rPr lang="en-US" sz="1400" dirty="0" err="1"/>
              <a:t>notifica</a:t>
            </a:r>
            <a:r>
              <a:rPr lang="en-US" sz="1400" dirty="0"/>
              <a:t> a los </a:t>
            </a:r>
            <a:r>
              <a:rPr lang="en-US" sz="1400" dirty="0" err="1"/>
              <a:t>usuarios</a:t>
            </a:r>
            <a:r>
              <a:rPr lang="en-US" sz="1400" dirty="0"/>
              <a:t> que el </a:t>
            </a:r>
            <a:r>
              <a:rPr lang="en-US" sz="1400" dirty="0" err="1"/>
              <a:t>servicio</a:t>
            </a:r>
            <a:r>
              <a:rPr lang="en-US" sz="1400" dirty="0"/>
              <a:t> se ha </a:t>
            </a:r>
            <a:r>
              <a:rPr lang="en-US" sz="1400" dirty="0" err="1"/>
              <a:t>restablecido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          </a:t>
            </a:r>
            <a:r>
              <a:rPr lang="en-US" sz="1400" dirty="0"/>
              <a:t>2.2.5</a:t>
            </a:r>
            <a:r>
              <a:rPr lang="en-US" sz="1400" b="1" dirty="0"/>
              <a:t>   </a:t>
            </a:r>
            <a:r>
              <a:rPr lang="en-US" sz="1400" dirty="0"/>
              <a:t>Una </a:t>
            </a:r>
            <a:r>
              <a:rPr lang="en-US" sz="1400" dirty="0" err="1"/>
              <a:t>vez</a:t>
            </a:r>
            <a:r>
              <a:rPr lang="en-US" sz="1400" dirty="0"/>
              <a:t> que se </a:t>
            </a:r>
            <a:r>
              <a:rPr lang="en-US" sz="1400" dirty="0" err="1"/>
              <a:t>recupere</a:t>
            </a:r>
            <a:r>
              <a:rPr lang="en-US" sz="1400" dirty="0"/>
              <a:t> el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BD</a:t>
            </a:r>
            <a:r>
              <a:rPr lang="en-US" sz="1400" dirty="0"/>
              <a:t>, se </a:t>
            </a:r>
            <a:r>
              <a:rPr lang="en-US" sz="1400" dirty="0" err="1"/>
              <a:t>verifica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r>
              <a:rPr lang="en-US" sz="1400" dirty="0"/>
              <a:t>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2.2.6   Se </a:t>
            </a:r>
            <a:r>
              <a:rPr lang="en-US" sz="1400" dirty="0" err="1"/>
              <a:t>establece</a:t>
            </a:r>
            <a:r>
              <a:rPr lang="en-US" sz="1400" dirty="0"/>
              <a:t> </a:t>
            </a:r>
            <a:r>
              <a:rPr lang="en-US" sz="1400" dirty="0" err="1"/>
              <a:t>ventana</a:t>
            </a:r>
            <a:r>
              <a:rPr lang="en-US" sz="1400" dirty="0"/>
              <a:t> de </a:t>
            </a:r>
            <a:r>
              <a:rPr lang="en-US" sz="1400" dirty="0" err="1"/>
              <a:t>mantenimiento</a:t>
            </a:r>
            <a:r>
              <a:rPr lang="en-US" sz="1400" dirty="0"/>
              <a:t> y se </a:t>
            </a:r>
            <a:r>
              <a:rPr lang="en-US" sz="1400" dirty="0" err="1"/>
              <a:t>notifica</a:t>
            </a:r>
            <a:r>
              <a:rPr lang="en-US" sz="1400" dirty="0"/>
              <a:t> a los </a:t>
            </a:r>
            <a:r>
              <a:rPr lang="en-US" sz="1400" dirty="0" err="1"/>
              <a:t>usuarios</a:t>
            </a:r>
            <a:r>
              <a:rPr lang="en-US" sz="1400" dirty="0"/>
              <a:t> para </a:t>
            </a:r>
            <a:r>
              <a:rPr lang="en-US" sz="1400" dirty="0" err="1"/>
              <a:t>hacer</a:t>
            </a:r>
            <a:r>
              <a:rPr lang="en-US" sz="1400" dirty="0"/>
              <a:t> el </a:t>
            </a:r>
            <a:r>
              <a:rPr lang="en-US" sz="1400" dirty="0" err="1"/>
              <a:t>cambio</a:t>
            </a:r>
            <a:r>
              <a:rPr lang="en-US" sz="1400" dirty="0"/>
              <a:t> de </a:t>
            </a:r>
            <a:r>
              <a:rPr lang="en-US" sz="1400" dirty="0" err="1"/>
              <a:t>servidores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2.2.7   Se </a:t>
            </a:r>
            <a:r>
              <a:rPr lang="en-US" sz="1400" dirty="0" err="1"/>
              <a:t>baja</a:t>
            </a:r>
            <a:r>
              <a:rPr lang="en-US" sz="1400" dirty="0"/>
              <a:t> la app Web y BD del </a:t>
            </a:r>
            <a:r>
              <a:rPr lang="en-US" sz="1400" b="1" dirty="0"/>
              <a:t>VPS-DRP-BD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2.2.8   Se </a:t>
            </a:r>
            <a:r>
              <a:rPr lang="en-US" sz="1400" dirty="0" err="1"/>
              <a:t>hace</a:t>
            </a:r>
            <a:r>
              <a:rPr lang="en-US" sz="1400" dirty="0"/>
              <a:t> un backup  incremental y se </a:t>
            </a:r>
            <a:r>
              <a:rPr lang="en-US" sz="1400" dirty="0" err="1"/>
              <a:t>importa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el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          </a:t>
            </a:r>
            <a:r>
              <a:rPr lang="en-US" sz="1400" dirty="0"/>
              <a:t>2.2.9   Se </a:t>
            </a:r>
            <a:r>
              <a:rPr lang="en-US" sz="1400" dirty="0" err="1"/>
              <a:t>modifica</a:t>
            </a:r>
            <a:r>
              <a:rPr lang="en-US" sz="1400" dirty="0"/>
              <a:t> la Ip del </a:t>
            </a:r>
            <a:r>
              <a:rPr lang="en-US" sz="1400" b="1" dirty="0" err="1"/>
              <a:t>servidor</a:t>
            </a:r>
            <a:r>
              <a:rPr lang="en-US" sz="1400" b="1" dirty="0"/>
              <a:t> Web </a:t>
            </a:r>
            <a:r>
              <a:rPr lang="en-US" sz="1400" dirty="0"/>
              <a:t>para que </a:t>
            </a:r>
            <a:r>
              <a:rPr lang="en-US" sz="1400" dirty="0" err="1"/>
              <a:t>apune</a:t>
            </a:r>
            <a:r>
              <a:rPr lang="en-US" sz="1400" dirty="0"/>
              <a:t> al </a:t>
            </a:r>
            <a:r>
              <a:rPr lang="en-US" sz="1400" b="1" dirty="0" err="1"/>
              <a:t>servidor</a:t>
            </a:r>
            <a:r>
              <a:rPr lang="en-US" sz="1400" b="1" dirty="0"/>
              <a:t> </a:t>
            </a:r>
            <a:r>
              <a:rPr lang="en-US" sz="1400" b="1" dirty="0" err="1"/>
              <a:t>dedicado</a:t>
            </a:r>
            <a:r>
              <a:rPr lang="en-US" sz="1400" b="1" dirty="0"/>
              <a:t> 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          </a:t>
            </a:r>
            <a:r>
              <a:rPr lang="en-US" sz="1400" dirty="0"/>
              <a:t>2.2.10 Se </a:t>
            </a:r>
            <a:r>
              <a:rPr lang="en-US" sz="1400" dirty="0" err="1"/>
              <a:t>notifica</a:t>
            </a:r>
            <a:r>
              <a:rPr lang="en-US" sz="1400" dirty="0"/>
              <a:t> a </a:t>
            </a:r>
            <a:r>
              <a:rPr lang="en-US" sz="1400" dirty="0" err="1"/>
              <a:t>usuarios</a:t>
            </a:r>
            <a:r>
              <a:rPr lang="en-US" sz="1400" dirty="0"/>
              <a:t> y se </a:t>
            </a:r>
            <a:r>
              <a:rPr lang="en-US" sz="1400" dirty="0" err="1"/>
              <a:t>restablece</a:t>
            </a:r>
            <a:r>
              <a:rPr lang="en-US" sz="1400" dirty="0"/>
              <a:t> </a:t>
            </a:r>
            <a:r>
              <a:rPr lang="en-US" sz="1400" dirty="0" err="1"/>
              <a:t>funcionamiento</a:t>
            </a: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3. </a:t>
            </a:r>
            <a:r>
              <a:rPr lang="es-MX" sz="2000" b="1" dirty="0"/>
              <a:t>Ac</a:t>
            </a:r>
            <a:r>
              <a:rPr lang="en-US" sz="2000" dirty="0"/>
              <a:t>t</a:t>
            </a:r>
            <a:r>
              <a:rPr lang="es-MX" sz="2000" b="1" dirty="0"/>
              <a:t>ualizaciones servidores </a:t>
            </a:r>
            <a:r>
              <a:rPr lang="en-US" sz="2000" b="1" dirty="0"/>
              <a:t>VPS-DRP-*</a:t>
            </a:r>
            <a:endParaRPr lang="es-MX" sz="2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600" b="1" dirty="0"/>
              <a:t>    3.1 Servidor </a:t>
            </a:r>
            <a:r>
              <a:rPr lang="en-US" sz="1600" b="1" dirty="0"/>
              <a:t>VPS-DRP-Web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 3.1.1 </a:t>
            </a:r>
            <a:r>
              <a:rPr lang="en-US" sz="1400" dirty="0" err="1"/>
              <a:t>Cada</a:t>
            </a:r>
            <a:r>
              <a:rPr lang="en-US" sz="1400" dirty="0"/>
              <a:t> 30 días, se </a:t>
            </a:r>
            <a:r>
              <a:rPr lang="en-US" sz="1400" dirty="0" err="1"/>
              <a:t>estaran</a:t>
            </a:r>
            <a:r>
              <a:rPr lang="en-US" sz="1400" dirty="0"/>
              <a:t> </a:t>
            </a:r>
            <a:r>
              <a:rPr lang="en-US" sz="1400" dirty="0" err="1"/>
              <a:t>subiendo</a:t>
            </a:r>
            <a:r>
              <a:rPr lang="en-US" sz="1400" dirty="0"/>
              <a:t> las </a:t>
            </a:r>
            <a:r>
              <a:rPr lang="en-US" sz="1400" dirty="0" err="1"/>
              <a:t>ultimas</a:t>
            </a:r>
            <a:r>
              <a:rPr lang="en-US" sz="1400" dirty="0"/>
              <a:t> </a:t>
            </a:r>
            <a:r>
              <a:rPr lang="en-US" sz="1400" dirty="0" err="1"/>
              <a:t>actualizaciones</a:t>
            </a:r>
            <a:r>
              <a:rPr lang="en-US" sz="1400" dirty="0"/>
              <a:t> del </a:t>
            </a:r>
            <a:r>
              <a:rPr lang="en-US" sz="1400" dirty="0" err="1"/>
              <a:t>código</a:t>
            </a:r>
            <a:r>
              <a:rPr lang="en-US" sz="1400" dirty="0"/>
              <a:t> de </a:t>
            </a:r>
            <a:r>
              <a:rPr lang="en-US" sz="1400" dirty="0" err="1"/>
              <a:t>producción</a:t>
            </a:r>
            <a:r>
              <a:rPr lang="en-US" sz="1400" dirty="0"/>
              <a:t> y los </a:t>
            </a:r>
            <a:r>
              <a:rPr lang="en-US" sz="1400" dirty="0" err="1"/>
              <a:t>archivos</a:t>
            </a:r>
            <a:r>
              <a:rPr lang="en-US" sz="1400" dirty="0"/>
              <a:t> </a:t>
            </a:r>
            <a:r>
              <a:rPr lang="en-US" sz="1400" dirty="0" err="1"/>
              <a:t>estaticos</a:t>
            </a:r>
            <a:r>
              <a:rPr lang="en-US" sz="1400" dirty="0"/>
              <a:t> (pdf, </a:t>
            </a:r>
            <a:r>
              <a:rPr lang="en-US" sz="1400" dirty="0" err="1"/>
              <a:t>imagénes</a:t>
            </a:r>
            <a:r>
              <a:rPr lang="en-US" sz="1400" dirty="0"/>
              <a:t>, etc.)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600" b="1" dirty="0"/>
              <a:t>    3.2 Servidor </a:t>
            </a:r>
            <a:r>
              <a:rPr lang="en-US" sz="1600" b="1" dirty="0"/>
              <a:t>VPS-DRP-BD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3.2.1 </a:t>
            </a:r>
            <a:r>
              <a:rPr lang="en-US" sz="1400" dirty="0" err="1"/>
              <a:t>Cada</a:t>
            </a:r>
            <a:r>
              <a:rPr lang="en-US" sz="1400" dirty="0"/>
              <a:t> 30 días se </a:t>
            </a:r>
            <a:r>
              <a:rPr lang="en-US" sz="1400" dirty="0" err="1"/>
              <a:t>estara</a:t>
            </a:r>
            <a:r>
              <a:rPr lang="en-US" sz="1400" dirty="0"/>
              <a:t> </a:t>
            </a:r>
            <a:r>
              <a:rPr lang="en-US" sz="1400" dirty="0" err="1"/>
              <a:t>importando</a:t>
            </a:r>
            <a:r>
              <a:rPr lang="en-US" sz="1400" dirty="0"/>
              <a:t> el backup </a:t>
            </a:r>
            <a:r>
              <a:rPr lang="en-US" sz="1400" dirty="0" err="1"/>
              <a:t>completo</a:t>
            </a:r>
            <a:r>
              <a:rPr lang="en-US" sz="1400" dirty="0"/>
              <a:t> de la BD.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MX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6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677" y="213398"/>
            <a:ext cx="1166327" cy="136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D7E5B5B9-6751-1A44-9BB4-F1785D6E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815" y="3875314"/>
            <a:ext cx="2288939" cy="26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F92819-6F28-5646-814C-810E02226833}"/>
              </a:ext>
            </a:extLst>
          </p:cNvPr>
          <p:cNvSpPr txBox="1"/>
          <p:nvPr/>
        </p:nvSpPr>
        <p:spPr>
          <a:xfrm>
            <a:off x="6096000" y="-199633"/>
            <a:ext cx="4977578" cy="260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i="1" u="sng" dirty="0" err="1">
                <a:solidFill>
                  <a:srgbClr val="FF0000"/>
                </a:solidFill>
              </a:rPr>
              <a:t>Proveedor</a:t>
            </a:r>
            <a:r>
              <a:rPr lang="en-US" sz="2800" b="1" i="1" u="sng" dirty="0">
                <a:solidFill>
                  <a:srgbClr val="FF0000"/>
                </a:solidFill>
              </a:rPr>
              <a:t> </a:t>
            </a:r>
            <a:r>
              <a:rPr lang="en-US" sz="2800" b="1" i="1" u="sng" dirty="0" err="1">
                <a:solidFill>
                  <a:srgbClr val="FF0000"/>
                </a:solidFill>
              </a:rPr>
              <a:t>externo</a:t>
            </a:r>
            <a:r>
              <a:rPr lang="en-US" sz="2800" b="1" i="1" u="sng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000000"/>
                </a:solidFill>
              </a:rPr>
              <a:t> Total </a:t>
            </a:r>
            <a:r>
              <a:rPr lang="en-US" sz="2400" b="1" dirty="0" err="1">
                <a:solidFill>
                  <a:srgbClr val="000000"/>
                </a:solidFill>
              </a:rPr>
              <a:t>Servidores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físicos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productivos</a:t>
            </a:r>
            <a:endParaRPr lang="en-US" sz="2400" b="1" dirty="0">
              <a:solidFill>
                <a:srgbClr val="FF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</a:rPr>
              <a:t>1 </a:t>
            </a:r>
            <a:r>
              <a:rPr lang="en-US" sz="2000" i="1" dirty="0" err="1">
                <a:solidFill>
                  <a:srgbClr val="000000"/>
                </a:solidFill>
              </a:rPr>
              <a:t>Servidor</a:t>
            </a:r>
            <a:r>
              <a:rPr lang="en-US" sz="2000" i="1" dirty="0">
                <a:solidFill>
                  <a:srgbClr val="000000"/>
                </a:solidFill>
              </a:rPr>
              <a:t> BD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</a:rPr>
              <a:t>1 </a:t>
            </a:r>
            <a:r>
              <a:rPr lang="en-US" sz="2000" i="1" dirty="0" err="1">
                <a:solidFill>
                  <a:srgbClr val="000000"/>
                </a:solidFill>
              </a:rPr>
              <a:t>Servidor</a:t>
            </a:r>
            <a:r>
              <a:rPr lang="en-US" sz="2000" i="1" dirty="0">
                <a:solidFill>
                  <a:srgbClr val="000000"/>
                </a:solidFill>
              </a:rPr>
              <a:t> Web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</a:rPr>
              <a:t>1 </a:t>
            </a:r>
            <a:r>
              <a:rPr lang="en-US" sz="2000" i="1" dirty="0" err="1">
                <a:solidFill>
                  <a:srgbClr val="000000"/>
                </a:solidFill>
              </a:rPr>
              <a:t>Servidor</a:t>
            </a:r>
            <a:r>
              <a:rPr lang="en-US" sz="2000" i="1" dirty="0">
                <a:solidFill>
                  <a:srgbClr val="000000"/>
                </a:solidFill>
              </a:rPr>
              <a:t> App </a:t>
            </a:r>
            <a:r>
              <a:rPr lang="en-US" sz="2000" i="1" dirty="0" err="1">
                <a:solidFill>
                  <a:srgbClr val="000000"/>
                </a:solidFill>
              </a:rPr>
              <a:t>terceros</a:t>
            </a:r>
            <a:r>
              <a:rPr lang="en-US" sz="2000" i="1" dirty="0">
                <a:solidFill>
                  <a:srgbClr val="000000"/>
                </a:solidFill>
              </a:rPr>
              <a:t> (</a:t>
            </a:r>
            <a:r>
              <a:rPr lang="en-US" sz="2000" i="1" dirty="0" err="1">
                <a:solidFill>
                  <a:srgbClr val="000000"/>
                </a:solidFill>
              </a:rPr>
              <a:t>Opcional</a:t>
            </a:r>
            <a:r>
              <a:rPr lang="en-US" sz="2000" i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9D60285-03EC-814C-AE33-D1BC5E7B4DAD}"/>
              </a:ext>
            </a:extLst>
          </p:cNvPr>
          <p:cNvSpPr txBox="1"/>
          <p:nvPr/>
        </p:nvSpPr>
        <p:spPr>
          <a:xfrm>
            <a:off x="5644869" y="2725065"/>
            <a:ext cx="4685379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MX" sz="2800" b="1" i="1" u="sng" dirty="0">
                <a:solidFill>
                  <a:srgbClr val="FF0000"/>
                </a:solidFill>
              </a:rPr>
              <a:t>OnPremise Site Mspv </a:t>
            </a:r>
          </a:p>
          <a:p>
            <a:pPr>
              <a:spcAft>
                <a:spcPts val="600"/>
              </a:spcAft>
            </a:pPr>
            <a:r>
              <a:rPr lang="es-MX" sz="2400" b="1" dirty="0">
                <a:solidFill>
                  <a:srgbClr val="FF0000"/>
                </a:solidFill>
              </a:rPr>
              <a:t>8</a:t>
            </a:r>
            <a:r>
              <a:rPr lang="es-MX" sz="2400" b="1" dirty="0"/>
              <a:t> Total Servidores VPS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2 VPS BD Dev/QA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2 VPS Web Dev/QA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1 VPS Git (Opcional)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1 VPS SandBox App terceros (Opcional)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1 VPS DB-DRP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i="1" dirty="0"/>
              <a:t>1 VPS Web-DRP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000000"/>
                </a:solidFill>
              </a:rPr>
              <a:t>  Total </a:t>
            </a:r>
            <a:r>
              <a:rPr lang="en-US" sz="2400" b="1" dirty="0" err="1">
                <a:solidFill>
                  <a:srgbClr val="000000"/>
                </a:solidFill>
              </a:rPr>
              <a:t>Servidores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físicos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endParaRPr lang="es-MX" sz="24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</a:rPr>
              <a:t>1 </a:t>
            </a:r>
            <a:r>
              <a:rPr lang="en-US" i="1" dirty="0" err="1">
                <a:solidFill>
                  <a:srgbClr val="000000"/>
                </a:solidFill>
              </a:rPr>
              <a:t>Servidor</a:t>
            </a:r>
            <a:r>
              <a:rPr lang="en-US" i="1" dirty="0">
                <a:solidFill>
                  <a:srgbClr val="000000"/>
                </a:solidFill>
              </a:rPr>
              <a:t> NAS</a:t>
            </a:r>
          </a:p>
        </p:txBody>
      </p:sp>
    </p:spTree>
    <p:extLst>
      <p:ext uri="{BB962C8B-B14F-4D97-AF65-F5344CB8AC3E}">
        <p14:creationId xmlns:p14="http://schemas.microsoft.com/office/powerpoint/2010/main" val="182641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ED73F07-6034-0247-8B85-6EF46FCA26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79863"/>
              </p:ext>
            </p:extLst>
          </p:nvPr>
        </p:nvGraphicFramePr>
        <p:xfrm>
          <a:off x="533766" y="215900"/>
          <a:ext cx="11239134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" name="Hoja de cálculo" r:id="rId3" imgW="17297400" imgH="8763000" progId="Excel.Sheet.12">
                  <p:embed/>
                </p:oleObj>
              </mc:Choice>
              <mc:Fallback>
                <p:oleObj name="Hoja de cálculo" r:id="rId3" imgW="17297400" imgH="8763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766" y="215900"/>
                        <a:ext cx="11239134" cy="624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489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C7C0736-6AC0-AA42-888A-302199FE85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7288"/>
              </p:ext>
            </p:extLst>
          </p:nvPr>
        </p:nvGraphicFramePr>
        <p:xfrm>
          <a:off x="469557" y="138142"/>
          <a:ext cx="10836875" cy="6581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" name="Hoja de cálculo" r:id="rId3" imgW="21107400" imgH="14414500" progId="Excel.Sheet.12">
                  <p:embed/>
                </p:oleObj>
              </mc:Choice>
              <mc:Fallback>
                <p:oleObj name="Hoja de cálculo" r:id="rId3" imgW="21107400" imgH="14414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557" y="138142"/>
                        <a:ext cx="10836875" cy="6581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32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C75D352F-307E-42CD-B291-3A43198B0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9770" r="12342" b="11060"/>
          <a:stretch/>
        </p:blipFill>
        <p:spPr bwMode="auto">
          <a:xfrm>
            <a:off x="2471780" y="802581"/>
            <a:ext cx="917202" cy="103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768D78-B1D5-43D0-9515-3163929C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Niveles de la Arquitectura del Software</a:t>
            </a:r>
          </a:p>
        </p:txBody>
      </p:sp>
      <p:sp>
        <p:nvSpPr>
          <p:cNvPr id="4" name="Rectángulo redondeado 73">
            <a:extLst>
              <a:ext uri="{FF2B5EF4-FFF2-40B4-BE49-F238E27FC236}">
                <a16:creationId xmlns:a16="http://schemas.microsoft.com/office/drawing/2014/main" id="{CB49E40F-DF40-4A6C-BF23-1617BAE845BF}"/>
              </a:ext>
            </a:extLst>
          </p:cNvPr>
          <p:cNvSpPr/>
          <p:nvPr/>
        </p:nvSpPr>
        <p:spPr>
          <a:xfrm>
            <a:off x="2266124" y="2009580"/>
            <a:ext cx="6335200" cy="434709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redondeado 2">
            <a:extLst>
              <a:ext uri="{FF2B5EF4-FFF2-40B4-BE49-F238E27FC236}">
                <a16:creationId xmlns:a16="http://schemas.microsoft.com/office/drawing/2014/main" id="{7829A31D-06B3-403E-8F55-CDC608E0EC2F}"/>
              </a:ext>
            </a:extLst>
          </p:cNvPr>
          <p:cNvSpPr/>
          <p:nvPr/>
        </p:nvSpPr>
        <p:spPr>
          <a:xfrm>
            <a:off x="2157644" y="749998"/>
            <a:ext cx="6718515" cy="57886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redondeado 51">
            <a:extLst>
              <a:ext uri="{FF2B5EF4-FFF2-40B4-BE49-F238E27FC236}">
                <a16:creationId xmlns:a16="http://schemas.microsoft.com/office/drawing/2014/main" id="{6EC665DE-2938-4EB1-B5D2-F9DD728C52B9}"/>
              </a:ext>
            </a:extLst>
          </p:cNvPr>
          <p:cNvSpPr/>
          <p:nvPr/>
        </p:nvSpPr>
        <p:spPr>
          <a:xfrm>
            <a:off x="9136067" y="734804"/>
            <a:ext cx="2948279" cy="575972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redondeado 35">
            <a:extLst>
              <a:ext uri="{FF2B5EF4-FFF2-40B4-BE49-F238E27FC236}">
                <a16:creationId xmlns:a16="http://schemas.microsoft.com/office/drawing/2014/main" id="{F21D767C-FC5B-4140-951E-B3E1BAA23754}"/>
              </a:ext>
            </a:extLst>
          </p:cNvPr>
          <p:cNvSpPr/>
          <p:nvPr/>
        </p:nvSpPr>
        <p:spPr>
          <a:xfrm>
            <a:off x="93259" y="744690"/>
            <a:ext cx="1855951" cy="57498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pic>
        <p:nvPicPr>
          <p:cNvPr id="18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C85B68B2-9BE6-49D0-BBF6-16FB048E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3" y="1643335"/>
            <a:ext cx="1502921" cy="195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A5E13392-C1B0-43BC-9593-A213E8D3AA9A}"/>
              </a:ext>
            </a:extLst>
          </p:cNvPr>
          <p:cNvSpPr txBox="1"/>
          <p:nvPr/>
        </p:nvSpPr>
        <p:spPr>
          <a:xfrm>
            <a:off x="460492" y="3480423"/>
            <a:ext cx="1364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PostgreSql</a:t>
            </a:r>
            <a:endParaRPr kumimoji="0" lang="es-ES_trad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ángulo redondeado 73">
            <a:extLst>
              <a:ext uri="{FF2B5EF4-FFF2-40B4-BE49-F238E27FC236}">
                <a16:creationId xmlns:a16="http://schemas.microsoft.com/office/drawing/2014/main" id="{71AC6BC5-15C9-FB42-9779-D1C33D7C70FD}"/>
              </a:ext>
            </a:extLst>
          </p:cNvPr>
          <p:cNvSpPr/>
          <p:nvPr/>
        </p:nvSpPr>
        <p:spPr>
          <a:xfrm>
            <a:off x="2544919" y="2449089"/>
            <a:ext cx="2929842" cy="357237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ata:image/png;base64,iVBORw0KGgoAAAANSUhEUgAAALQAAAC6CAMAAAAwGZdwAAAAolBMVEX///8zZ5EAAAAwZZAnYY0rY44kX4zt7e0fXYv7+/v4+Pj19fUXWon2+Prx8fEAU4UjIyOQkJCkpKTc3Nzt8PTPz8/k5OSXl5fDw8O4uLjW1tZERESxsbEdHR0+Pj59fX1dXV1nZ2czMzNzc3PZ4eiGhoYNDQ1SUlIVFRUrKytCcJe9yteBnbbL1uBihaWxwNCktsiQqL5zka1QeZ0ATIEAQHr2L3R6AAAXGUlEQVR4nM1dCXeiyhKOsgiKooi7xn1FXOf9/7/26KpqaPYmk5tMnXPP5CYIH9XVtXf58fHzZLY6jenY6S1Xm273VK/Xu+fZej+aDIadlvkLeCJqdYbDYb8/HDYarabw6+Fg0luf69m0WPUC6N/w9OZwOp47zmg0chxnPhn0G2WfGI6d0X65XR2Ps9nxuF4vl72Rw8AMJ73lMQdvSN1Vb/5XuBvz/XY1+9yc+B0Pi83suFrtnUEn5yOD3nq2yWLiZrY6dssQ01Nm2/HXAJuD7flQcOPTyuk34yJoTpdyqOgOp0UXaLE4nVKPGpWuaJIag94p60HJ566dwZBL7HD+KQl3c1ytlyMmafjZ1rA/nYyW69UxJuz7QZVt2ZmsJR8f0Od+PmgFkJ1Z7Nen82cA7TjbdOM8/NyO5oNGK/O5rWA37IXbnPYDaczzOOTVshdsQKD5POBHmp+b9cgRNthhG2y7wZRpjkB/TAfjibNcwV9mo3HZPm4Ox71FdOeenJAMjxFrFttxoDtjkttsdTqNsZPUWuFnzqNhp5m6afCpoeMM5dSw2RlEbDtPyj/QHIVXH53it+w7ST1x+NxWU1ZmG8lMvUxrFIrJKk9RcRpu6cqZlDi1BnzhGZW9pQDW3fmed388n9dXQNfn8+H5/s4Vr2mMuMRtJoULNODXOVPJxzNTMgLcG0eay/71drvolmUZhqGruh78Y1n65fZ63n0B39AhoVv0ijCToK7ikNvuzrsz8jx/106/tdkY9k7bvvCb4APP1w3pdX3cd+3YB1z/9kdVaglSVFVXLu+rL8Dmsr3KxTzu0mpEcNq7+/WtBjyx9IDYv4aqvJ/ert3Ou0t797yw6zVO7HPG5XV3xff136qWRM2AK5pq1J5ueOWE+PiZs4xj/Ps6ZJnrXS+2pSd4oiiqYdsqQ+6muG76j7dtZcBRdMt+P/1Ias37W08xm661rKvPmcJ32Sxzj/Vxu2653t893paRxQ1aS8uq3Z6JhfefahZiItWwbo8QzYf71NS8Sw01lJJmLx+1iZiXLX7Ht5F7ywiF9r49Qxju9WKUfuJy88JHeu/8643Lky/LHD2KTVpCUOS39H93JVPk0qSo9pU+4ynpzZX1Ae0dwnZfVv6F+oVfR4L7mdSoE9AuKxTS9vWPxOOJIy+8Qftpy35EsS/h6jyU/PVU7Bcxe4CuwzHO6yEIxwZfxb3lv38as1nKszRp9nXH1+ddIIXWmyR7eo5vOEYk7GPCXCrMIak3fPjuplfAHJD+ftCzCz8aighJiGhl+iDqPWRawe5IklLDe5qXipiD11VvpDDdogdq2l2U37qgQpaCxFSQjZrxoMdWxhyQXuNarejjik1L4qDmiySa/d9pDj8/5flcU9+0byt8Rvy4Qlxsv/LsDCOLrtoD6BEHDUbnCKvlX6T1RnA7FOjHV/jMSFOfJCGvgm3EZbAFKmRGeq8F4jIv/XQKMz5yp8ip9MxbXLlcFzxXIzka1EOcJC0H+NGvINDaBRld9LxSMq6kMq2CFdY00Nct0MtLiItMcKIdEK4K2q6m4w55SBuVTLLIgOy0gvXSL3DNHOwiOHSDDfsZVIdfAYD6Bka7l7/CzCQEeX1XijYjiPV0EVoTkI4VML2KidBQop9f3YURILyRWXQn7cYuaay5TJj7ULzbVUxxDRi9e399F3JCNhZuRuXNhMgEw703yY/uQoD1qABafyF7Kr1nDiLdI7EuEBAvFIpjhxTJCkS6yja0kdGXv2d0uD0+7vlbSoNdP2fKuRto6knodrhvecOi1PAx38DoGvMV0VW95ZpWNEPoNjVITkDh+RUeQ7vnr3R0+na7Wh7bEDRXdC2WtDiDGnlUWGqSjr/T0QL9IY8gj9U6KEYMBoYfDeaVzqYVtZd+g/W8fo901Jh5hRvm+vIIegqg++jhrZgX0q7gd5BPmrua1Yl8Jy9ntUXQ049+aFp2N3nxUMGF8b/mkmaSckGvKIfVcdDTMAivYCc01FHXb9qGQMYVBMT/k/lXXdiIfXRC9qg8pBdbhwe0KyyNBNnE6sydJaq84ccojBe9ovAhTqjqd1UChnLS3xiGZDqp6FJyPR2paU9eFaD8FfplXyAbTHW2e6wC6Alz8w4NiLwO82qgFRTpKuGkDGnoNXsZrFYwnARZPiHo07iaSdYg+q+iIuUIHSc3c6tEDtNnB3J4CFrex1Nf3+WVZt03y8gpGNqNKM30FdC4K/xvFuka3yt+OhhSLsyfbi3Jn/4KaAvu7X2XSLNct23/sYP/QLG100uogGYJIxf276GiTGO+I7xe0aCwwWobelWJUQLE6u1593Y7d7fzsE6UNloYbmHef/w10Dq7tYl5JVWtvW9Xb+e2XVYeetcqxYyaFisMEaXXEAVycCDQLLt0mFQCrYBqYspDMWq3pyeW/0zvKpmOByyXh5uCHGzxFBIMI8egPAKP9AvGBVN47kW1FLH0Q9T2a7Kq0HiluZwN2nZDjcciw16Y1fNkF1YFAXNt/eFmFuZ2kolf/ZXF5mxOs183QXmwqhCgX7LfSTtMBuxx9xpHLNS3g0WQenf+ibbrs5Lz837HhUuB1mBtWxvuJ02qu6bW4yNO7g4e+vC4sEi9v4EXm7vH5U+g70D9/A+sdSqjiE9s1LkoQwZhDcG4bAbBvscQe8/XRWN1bstQSEhNCU+bXr39rNn25fa6KUymcMOltAd6rbAPN0zTYeTCuhPcl6RQ214Eefe81YzAp1UC8xBwy6ghlPywmpOiI6Nfhv3yd26gL5krg2brngCiYNYU6xUNzvNqga0t1AFVVHBK7Rk82H/WLAP/WLpqlON92Aa/mxdYbw1AJ7P0KobREGut2U+dzyiFICsepKjcpx3enVfYHhpk3crzrygIbUu7cRUS8Iz8omsCNEpSsx4quuY2zD/e5TATaPP+FvZLqEkefxBNCWgFs/t3o6beOaM1nh9L+rxGJNJY3jJHIX7Z8AnFw7cEfmjh3vT+oH9ZkuTTQnhajRXBzQdTk6i5zYQao2uxUIRPmXCNLZ3LI9AiL+m+wQNfuvGRtcRJ0CgVzN9X1Pfr9YZCgPHMyiliGP0BBYsNPkbMmsopaqyRxVNiOpS72+7FogyXVywf6k3gqaJSKwDmgJIVNgyjp5vQ4Qh03meYn5ZUH7gvEnk8zXo9HlddzX6nHNBJNqEz58UvpTQONjRRSR89a1Afki4TmfFkViVwquGldSizucWaWsOienJtQfASWkxDhQdaukstf+iGYBWxEug8VpI/VayplSw9QTxNLLgKTBhCS9qSuysYLcIryKVrsHKRCxr1X7tsJ2aYEZ6aSIBGhXcIBQLUB8uAnKGTQs77IFbmlSsVlT3aLAk5DdKbsRcBw5R4XeVihqzthk1hmIqEkrNc2YdAG3nLonG7UUS4m93YRSi9CR/IAOloQHi4DTs4m8fQ0sgVP/US0GjjSlKDOpZZYnYEPezEbkD7O60LCo/RNsxBFlao5UHDRi3xqclzi62tlgFaUSLp2AgtKphsYj/J1cbLxAMTRWVNGBlVGw5a5D653dD6sxZ6nKehUTelcopyoMsCISxotUUfhcu0wDnFgHfrRx4eJ/gNbEwp84Kg3FyVRn8vWTVMRMTyWqQ9xI2o3yL/vxvr291Ejp4EZq6nc98PffbS6A3lwxd9xbTK02FTY0i7ETFjGmElwx68EdrpXE2DHlzprbCMIiq4tHEh73Ee9f6EBI7erPNR0r/AKcf3SIIuS18rb1B696iMnzbjyB/Ub/X4UYNGpE9kQq5ML686aHKPYhs26TBhAWA6C6PDiISGIJluMfQ98w2RLGisDYo5UgyAorBPwToutuQlT0Zh8wcsukTGBiOXfC9fUqZ555bQ5kFBQHgFJWnAeU719GLGBn4rUUix4+npFElqD4YJWB1tRR3CrShWtdshuriSZtTvVhFqTGHm2yE5PV3jKk7YHfoTXpfHiOgroZJepBrVcQEmuFiloHV4/3xM8nUk6sgMi7QqROO8fKHgkmIKL9aFjDsRhLoHOqX0SdTlkN+fgqGGzJZW0SqGrI5HjtSfAb7SwUli5m16INSl3a6UpMp34tA19WVCe8xlhh22ZEtuFKNjwgwYPcs4V4eaENyPUp9ax+b0/HdTcaPK+F4ahiXcjeUpHBAXlBXkZz3rTFEzbNMriv0INKhXs+AythJyDiOtCnc3xFyegkq7iWfDMg+d7UP3o7SZCvOd+ck69FzbcoljkmJSzQQa7DipFohgc45BjU9hoqysCEpJ2lzQqBJK8h6cFHTjKItGaUkAjYYGi7T17PNvrXMYKKbLNAnmIOjcyMyWy/XyuyFD0dEVQFOYhanSbc7ZPsyFwOdLrAIVeGp5LVLYcy/dck+6GtZXkGnKSS8z3Q5OGCjCFivZQqSn816NQEj3FmmY23ZZ3MV7o/TgIbAAw3o8c5AgsDtdkA+vZCda8JScHAmmagq87fTtsLmN+TJRApjiWXSk51mAgTahp1fW64ZeXo4/bTzblaSjxjcBc2WpoeutkFLBeHaVfWA7lA8M0kvScBS55AiAj3+sQBSeeDwC271JR9MpuAwLzqkfhS/3Yk4rsNWyW6eJRSV3SBK8KOsQwNzUhe4ygKOom/SJ7pAwWwbiUxaTG6k4OgL94M+vQFSfuFu4Dx8qKm9zWSLRvGKEhyhLzgbgKrZfabnFtp1gpat1CulY5Ku98L4W2FTK7m6ywIYEenwh4zRpGEdnZOtQ3Cufi6JspIeFjzf60a1toY5GGh6jxSgxiopoe0VCRVBeZE4SHahCKaGzpGgM1yUH6NFpwrCtWCapUyPVIkEn0KqfbsBELAJ/KfgGkDY/lI1CQIcKrE+Z52Agq3d2nKXo05t5Fr6AbF6n/tj9QbuCeYN1vo5GwrNRI+RhidYjbsRbf5QabsMvNN3TGgX0RnUHHfT1RfkYmGW4W83c5nwii84D+6KEYMG10smTkDTqfPGxto5Y0IMrpkHku5b2xvADmX5U1qdDNu6Xmgx5odpDbtBYBpkxFtHblSe1FOrTcF82FYmph+CLZypJ7X3gKb6taMDZEJRVQNt5lrsHmQToXSl/ND+QCQ4WDExAJS1bYU8ReXtAGM1uhv2Js/wUh95khAPgvmI3dXlLgqqGHTa76+1dU1GlVDrwGqOoY2eYP0tpk4q8MChHU17aO6UYQteYu/Me2M34sMuHKOTcUOF6r2g40WcKNTR/YG2jLFQk3yhJ5v15vVlfObSj2PyO8wLMgfgmVTf0UZD8l3hNxvMjk8wPs+0+klNByknXHnxqySAxuOrw2Rs3Op1hD6UmZSSxBA1bsdgq8nPI482kkRErB85pNdRqrIdzOgJ1sVot2aip6NfA01XyYXj8BbaiWWQkuHFhR8A2vfEwPVPlWUmJ8MN9JYQDl1K/hj1whh+93PJm8AzkS5/GXx2XPWcSzyBLppiQFCWnVzbJ01MmaNwEYPLd3DONOpmvpjBL7lCnvgbOsipnd3gnqPu4ZW7vEtAYlc+Q1TlP5cfczdisLvTE20/bviLbSuJj8YaYZmpfbUOz3l5igI/Zbrs0n0lsc0uxGqc55IR6moLRUWclYsZkrMkGqlg3IdUlQ5R3eMHW1+za8+77OyTfvz9fNVpZPBRwTINuAvvWYOWz0zZ0ZLoVm+hH5QX0DinVIn1mlxrMuDQqhqUql8v7fbnUVN2yNXynjyYyOiul4AjKMGsz8fbpnoiZnHU6LUaZM+kIBt3DmLujKJqmKYoS2JwbN5TY5XbKmiM1RGUI2jEjC01OMx8SUhdfPtx7GCvKn+fAZGl6XRXVUMJzA/TEVG0OaC7gSPVfq9RVP+Z4N6slDy92YT7+T6UQhmriiY2rqLp+uYVNrC2UDWrWTLMawvITsjqRDTCoc3gA8eTntudEgxrdMBGiXtpVOM0LAJalq4FQqKpqWHYA+PqITmfwuX/dvJF42KmAg6Ti2WqNHDFmVM69cV90yiO1zutSFUG7fuBrvYP9d3ux8wU78WxHb0MLmx80fgp/9wUnQqF+706wFk4nrk130bgci8Re9jRY1BMcaOSA2sn5duEcv6LUDeayZ2ji/HAsGlfQ5irpH7Z3Lzv0NXTu/8mCVm9FRrw1CCcrngtnD+5F3evRYRv9QruiR+NMOGD/cYs6wLXIZ5U9GqrmndIJ+NMXxpWu+3mXAXWOonbxX8EO0W0+M2se1SLNIGC53jQrknu9FjkPsnpav2a7eI1pbMypUzbBchLTv23vdXnxg2XjBf+9/wxCQ10Xdqpm34TjWLKcxo6J/mgces5mfzxaro/iCNWVxCRNsnfpVNogepkdWwFVwxOgiqZq+iV2gkzWY8Iwa9yF8b3nDZvcm4xsP6UmDjdpjKGT3MiitH+49+sr8BDY+dLL+/UME3JTmTIIJypWzHOnA5+OBRWMGDVImvaiBWpRzLkQ0vOu73seG8QZvd540ajCaeGocgZt9pMyYY5oSh7+MRKRKZ/VWjyNdnTG3Kssp1GoRlmIT9v5tKDmkiYeFAerMwzEoTMWh14f9rkfY9unGmjoEt8nAZ+3Tj9j7m8JTQtniR/gVeJkNsYoVZVAQ9zSYat4XK4DWu6DgLMsMZ1L/W0G2M2IR1mn5VwczdyYjkcb+hOCllN5eFQZTipku50VqTNKZdUCfTkQxGS23vfYiPhRby9Opq4CGhu1ILD/FtCBiCTyapBtncanemdQFfHARi3ghKxqK6Xh9rzAOKc7c/i+cDbfBxoTmYLR+h6azkf7YHOIeflO77jIhHveHjhoSTOOgTI4DkXV2W+hxmS0Tg7+726dMfTvVziBQkVEZrYO/zlohrs/nu+Ps3OAvft5XDqoSxinwYzKcjqc0LaQGKD+LWQ2m61Wp9WK5sUvqoFWNHYt+Dob+RH7301nDloucsETDZ3Z74JmiqXC/D0sMUM7Uro08WPEeIbNLlKgMTzDo+Df8bUoXwddYWIIJvJATR8rf0nHtxGzoaAG5E6SYloC1PTq9744ZxmClkqLYd4PvOl18Y3/S+px0yYHWgXQ4OJsi2/8X9KIOxFS/abUWwQeYtE3L/zHxII9PAkmA5p6yOvf7S9VJLansJVBpncT6/gmw3z4PdsC2gu2VGnTO4AGxxRaGTNz/D9EDAAUc6QqRcKUlMXvYQbjhqdfi+bYcjKi/MHpF0F36tQJlTEkLEWUm/5tjffRZL4pgJZowaLzqMdfVh4fJtO5OAawPEjENC84pjnHFX4INFtrFgGbEjkEXRje8eX8zHdQr4JDjRlTaL7MKB//IM3r0gNDKPnY+22RRuuCzkd+xwiRKpwL/02RxiP/OK6stCeZJo4w5ZHxzTg/SezbYVbsh/LTn1gmZWWc+r5yVvdbiTVVwHdUlB6Vo4kjUAT4qZxHHjl88pdXjJkfV2ZZ3pxC/c8RW27wqEtsooLHdWHsRW5l4aeIsQ6b+YsPR1O/FdMdud0FP0d7rqkLZ4xRM14HAvHfhIvE5ANrjQVxokF9PlAjKS57/wiZG55lyp9wb78QM5zB+cXkQURMTLG5L7slUdFt+to1MCyLf4DR1DGCmnf3ThlzRbWIzdQo97tuR0jAP1S97lUTu3N09fIOv+AM26nKjg39FOEYPipq318X1lSl6oZlXV7CdN8G8PnznxCOgFowbpn7E67vPa8vbKgSumgG2Pj5xS9i/g8IT6JHdg6//jV2yQjrTL/tdIiEXQWrPN+Nd2H8Q3wOqIO13s0kI/RrDEZUhZz9U5h502pgGudx5TCcOGtect/+K3swJN7mUj9u51NUJP1Jbx21jZxKG8B+gfpRwwh9Ibr4ZeiH5T+inhPU2mcX0Fm7zv7fhMwo8/vWD6ve5N+F/MHO5SW4fV7OB78dWpVTszMYLWfdxWJzXDqDrO9Qr0j/B5oQGO+HYYHbAAAAAElFTkSuQmCC">
            <a:extLst>
              <a:ext uri="{FF2B5EF4-FFF2-40B4-BE49-F238E27FC236}">
                <a16:creationId xmlns:a16="http://schemas.microsoft.com/office/drawing/2014/main" id="{4B0D5DD0-B81C-B74B-8357-3F906FCD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0" y="3832754"/>
            <a:ext cx="876898" cy="90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390FFEBB-3487-AA45-A681-5E2F0477E829}"/>
              </a:ext>
            </a:extLst>
          </p:cNvPr>
          <p:cNvSpPr txBox="1"/>
          <p:nvPr/>
        </p:nvSpPr>
        <p:spPr>
          <a:xfrm>
            <a:off x="3887307" y="1788278"/>
            <a:ext cx="10425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Kubernet</a:t>
            </a:r>
          </a:p>
        </p:txBody>
      </p:sp>
      <p:pic>
        <p:nvPicPr>
          <p:cNvPr id="1028" name="Picture 4" descr="data:image/png;base64,iVBORw0KGgoAAAANSUhEUgAAAL8AAAC6CAMAAADI+WyHAAAAe1BMVEX///8ybeYoZ+Xs8vwva+YraeU/dughZOX8/f/1+P7x9f34+v7o7vwXYOQcYuXq8Pzi6fu+zvbO2vjT3vnb5PoAWuNVgumctPGwxPSYsfHH1feovfOHpO6iufK2yPVch+p4mu0AVeOQrPBkjetLfOhskux+n+4AT+JCceatHCg0AAAR9ElEQVR4nO1d6ZqjKrcuEURjNM5xSrScOvd/hUeTqKCgkKS69neefvezf3RS4gIWa17k6+sf/uEf/oEB83R0jifzt8l4DYaflRqygdJefOO3iZGGmeYatgGEEGGs5en/1gyMNFd64pUH+ikoXXr4baLE4ZYaRgoJhG+l+9tkCcKNwLT0MyAAzf/ADI7X4huviH8Af0fxUf9tCrfgXGuA12s/zwDUmfPbRPKgO3GBAJ/4BxfhKAv+k3twPBdgh/rnOYiS4LeJXcGoNIA2OIcEArdc/W2CSZhBZYVon/B5E8Kw+88oZdOvNEuG+vsMrFvu/xdU2sGrerEiSf2Au1L+bTYy006zZdd+moHdK+Vf3QOvvYFXqb/PACj1rynlgxt9v8I4NECoxb/BReq1tu23qR+ArSI7/mXq74bCR6jvAfFfVspOVuAtM+eFGdjR+W8pZfUS7Zk5L8ygN6+rv2HaOQn86NLPM+h95c7/WS4ygwSGEtT35iZm+DLcP7dw5/2cWWH0hoItwznoVp6TWma7epX2U0q598klzRyE3X4x1U5KUEFbKd0fmIHXabJmjpXcnzzVcpK29/Vb98NBL6+F0oYCUJ7yJJM4AncMPs71c+fAcIvwBVULoicbuIq8wBrMis/4+qdr+5qyAtHpdfr7x+0oc96ewTHejihsEdA8rZr4NRN1MCuS98yKY1agl7UVAg+LQD+/OsQQrXjD1z9cmrcMhTC+D2OUr1t6vdTQ8hfNihhI+eRrWN19HDV6y1qCVli9IIuM5E3qFcWu7yMdtTetPRSW0v6BUdlvW2lYuw/loHcXQrFayQno8fsvVQC6jxW8b69CnMuxkPMezz7fat3H8qwPDKVIuflm8gkbH4Z3Kyb9AP0Krk8S9B+jTzi3KLwPlsp4DDxAnErQ733ExXrKn0B5/yj1yqSSoP8SfuCNKHrq38vtA6PZkQT97buRHQhs60/3tF0CLcRvbwHCEi4BfON1vdFi26hp87P/HO2QlbXWf/jeJEJPmPzg5ROHAEZNmXnOUlwfgvTcNv23Lx+s8CxMf/wa+0OEbkXlnngmr+nEeaSwkqsisEth+rke9+abhwhUuielHTdvXkoX9O6EqAY4cJQvskI75L0bhI1YncbBPzfcUXqdEXKCHAj6+4M/1ogt7xDKfefaMPcGhlqmirpKunpRLOZWQkur4vzGnh2IBce/Mp+HyvW+fPmaf6F9S+Tsq0NyY6hIiPJBSB4LJgE4F1ygirnEoH6QaFbLNwNYisu2EX4Hl1RCeH68ImWqf1CL5ZqMljP95/dmTg0P7Sh+JVZjXguaTIirp4oyb6wjgDSxAxA0zAOEu/EPDh0hX2HYvuphOx3l4oWTja9rTAqQ2AFwIfNsoWjygU7tdPwQrthiTQ/mSPIxYG/Q4ULEB8Ju+iOfbT7iRIj+M1v6Qzif0dOoIYByXR8q/ZgmtRLOFnscgqhyWcGoVMPjOswell6yBRBuRQ4AN9zRy89pB9TORv02AW3lFpmnuNR6RQFxN73NBQhbllJfVmbFlzfIYwgBqqa/ViuOnTQatNtw2NJr2AGrmCLbRtIrCVtbyh3DS6KnnUYs6COACLGt5avgfhDZCIEmHq1L0y95Bga6ifgwHvvwPHYQld6TC3Q3Tool+UOKYJz9JE36j0cPBlhKuQwsB0V0TqaBgkRjq7ZhAdBlXwPoMZf6YQmwNm20biyCGseKzMbjZHpZOsvDXuiXCzHoBOa0+HG0FfcQiUIYbO01z8Ba8/xjOle66BBfpq+oLYUYVJxz6Bf2pn0NBJx4la29yFEs1vuPnUU/iLOZLlqjoDBiaSLjAnbcPnTb12D+Bvs/Ae1uuQ663yzfDa7Tt8HSoMVonV45dLu5QWhdl0+t4ApETiBajGO62pJ8iGY2c4rlmgCQLPfwzD23M6z8aw+JQLRpKQiMy9pgISNmx3q1sr2pSe+hUQp4x7jZFUCFSOgBYmoDgtt67SCchTXrTNkhJQbM7CbiVoZ7QQhTyHUHDX2QnHJlsUBC2axVOsQL3XHIhUJmf/Y0mP9HYBRlpUjMy9JpQoRu1hcONSRNkfHFkUh0Jdwz4S7fIuTX63B82tIJYtTMxoqeL0RrtLaE9YtIXALXO/QL5aqYhrhTYfJZkv6viqQfhUsNfIfKdjtoQG1bg6mNwCKAgnmKTJfUASAi0m4JQT+AF7b6vYrE2cG2p+qLMKHFyyX0fs1EKKXrz9PHyGp4RrApkjMhtDoLsQD7gGjWnQf6HBvn6RhTzsZl/BTAhdj/IuzpWEB0425Lguq5AP3WzP16Fy8Ekdc+LTBcEhZCNn4YLQ0AjxAFKju2tFi8rQNwWCvKFdBtHiENlXixHs75wUO4I2Z2vdOPwnxZDuBF30Re4rwfd0Url4mEgPFG2SBFbzEnS1Xg3uxBQZGMGgxshUG2NNrcBiA4n/NAoEZnMwoX7y8/tOYFGGw9FHZLm8QpLSukXQ0XWVaxkpruYHGCeQMO5f4JsLfySMk+A+I5jHJo78sVlkuf1kyzpZ53XG958PTsHsYlvHI9ZoduqPXf8GEOu75LzxfJ7NY+uc1qX6mwOCRjhj+bNlDAiEAN34cJ9h9/RnEHmKNWgrgWDW3PUKuR2cG8f6d9I3ork53u27DE9GerHoJGJjs74FBOrEJ4hfp5N78EwZmnAURMKNRO7OcR7wJAbgJGQRgL4Syq0v1SMyIutlyTbl/8gDnISiWJkXB2YUAQkYLGnlW1sy/AUcQ7bQw3bwU4rdWhpYQVAhfRKLru0c4+us06mBv8mylQeFu9FXkbH4bT6Tku/hqBSrBs1l3GKvB8JPeLdSHm7fR1X/rD+ayly8MCUSm0A/GqHsueU7tnAQ3GySPp1b4BjrRpqy/rN1ktLRrM04DFcbuufX0itZvu0w80tgAyBYpmCNs5X79pUeRilKDnVkQb/IdmzeFoHjXYF4EwZBeTqQIBJDD7ny1jtlRYxUxsNABTxWus5CxxgFWBYptvdhTO/d59UgHttLgMbwkpxFLPJXQ2acsZNWvfpucMEQu4+2KhEqh6AOW0UEs+gCD8cyZOljf9ASIsnKEcLlyFeqxJKhgM9loRwS4FKgR8LzzRf6IWCmILR3lKHKwTwV/oRjodflUgi57CbJObIlRAlgZT95/rWWHauuPMqAhbqL4sGldI9QYXmVvDj1vFumfQHt+H07kXot9maTAByUXyz4N+OBzQpryuS/VNwpcAxcpm109pFynD03Cgf1JgQvRjVikQQ54znpzod4asIVaaNuG0kLpEKomd9zG9SxndhgYlyfUH7Xo8U6jNZpY/JyXETRX7XJuB8KUBN+92CK5VAcM/M/+LBIGIVPqE0yrHwHyymN7cnj3H2AjHHycTGW0a1+bRz+pZfgpFERmJVF8TiV+jaGKWLdoH6FftXt4ALbCMWa0wj2Vwin9o+sFlNUQmVFkHbhKurulqGGEg1dboCBUpgrUJJxJ5U3AtVypjxm0lV53i1MzamSX9xfIAqHu+C+ylfFhIBxr2uGyFQxzuN9Svo3D8yBsEtm31yuYWdX/l7hIzKxTbsjEG/GgchEsTzuWwP7KVIq+y2PVP6j7r6IcdF0w/OrtOmn5w3Kzq2qjp58HhCqK44jHphP2HCIp1wem6eUzjqm20bqvT49gpsCmr2Dua+t6wuqE6ftawjXrQ0iJNZeeNINorzNNN4+T416RsYM9lGKAw4gfo9TrsDYaeHe1+FonrO6eDuTMNkx0TAYtSIE6/iL2Z7zaOQRqf81rDYWhNftMf/pSdP9OVWMDqH9Hq/BynweYOG8yY7jIKlzKlFgSLWN2JjN/r1zrSFGBjuuTlDz8QFHwvhu8PqaI1VDmI7i2uRVnFCe6P4oyadMapOCPoN4PB2mrjy3QA0xtA64DxN19IMZUrAnNE2MiSVukF3ZXgbnb7BpXe4eaNZnPfiWs0rDSwvyfb4xk/XzxSb3DDmRHhQM3McE7UC5xhW4gb49h2MWhIOXbgWK3QyoxetKh+hyYGt8qJQEatyorlKAQMLQPKmV+uY/gT2VZ0Paqmebiw6wqgTW7zidviZ7WXrIosoiYcovnJ9bRBTbGPSot7Y73PkDBODx2x1jhU2iQpOPUYhMu2ST/Edv8f9ZE9G3/uyuWno9tpWZeUqeuumNlqZ35z6G97PuKWNEGqfGUVTKD/lv4nauYNXzb60NmRow0AwKSkXvXyA0Sm6cX7Puj1N1jBKC6IBLC/KCLHJbn8+UCPTQUVl73MFlFQwucCBv0WuSx6IhB7m0BuwIXiTwhIu8p7/jn5mUMXWNg1IQZZ0okHWv6IZI7Ih+cToFK1ylSJ/lh1BSirmypFATdiFQOZNn9cUWJalWIgRFDkk0eHSlpPZxWQn3pkKSgktSgjIMynYOkBX6X6fdGsMnV31u9QI1Z6PqpUKY1OrBQmG8M9qeVfRmSMTqZlECiEmLl8jy+myhuJWxMwGRe9fo8fU+mC/bpZkvx1JTqnaYYDqyDmn4/a7ZsY9UhYtHTnh/L8woqIw6KLxQ8eAKxCdEeqzZ5qZ00enh4uiM+oZI5VEt9c7t9AOi3gicRNnuDYKK5MfyVExBIYydDwSVX3HqkmOxgSGxAMtjrCJSmVVEZWgAtOEaJ+lulMpDwgI+v1GCCjejkty0mrdDCCoE3dSqHn4rcdQJsR/bxDsIZ0JKklNIie3izCjv/ylgORW+7esJVRXmYscVkD5gdx5G4aAjnpKAUFnO14Y+W1kmUvx2Lh/bkS/cZ0LmQBXyR6OgLa1L0eZsqw44kJEDFoj45RpAI5r4l8ZbOEPpXptYfhme1rsfaRIbLH2chcdoA5rxwRf8sYcvjCDJbEDFkOeW/2BaoOJ4TlTguYLqWHEWBdDcNWhYDdvuhpMqu/38Msd4YRYNzEe/ke7hug7Op++cM/rGCSK6G3er0rUOe1albZBLSalTgzg3Pb9MYlQgDB/v8hR6fVCaM7u/fOJc4bErsEhR3L4sJWXAYPHTw3q/KybMuyqy5XjxkVdTqZS3qE2te+BlNK7vYQrHAyLLqhqupJNTgBUT0tpO4YsrmFYwuYIpUE5MKAKJO/htfh9bnzyBe/gcYs5K686Q+ndAHlqZRxuYfr4CSSJ46MTB4Gb6VvXDQrqdWHttQFRp6MIUFcVScOI5cSczCTSqTpsdQtH1MBj76/D8/TrHKarNmwc8kDtr4lYQu4ftKd1snWT43oRzd/ajH9IrHDmNHwtIODxB1AED7bMPzawkpduQ5rtU5+XEbQtrKHHGHFojngmB7bUBXhMwyey3MdfsAAAgxuUXlxg4M+4hTcM2T4rm3tp+O702hMLE/40h3jy9gmF6Ne90fF3VsOdhiG/V5oTdNoCrD6f81X/4SP8J0qUiozDG+vqx2EEAs6A8+eIDNZmM0QggcWSaaxBcIV0wA4f/EyWSMRoh9pD+HDv7hgRdHThyqFOtZe6o644yDUTfi8JrPnflGJNUbZHQHbf9nqKoVAoJoxfJZkGeLx16lO9LrLoQi/9fsAwW5kAGhPWRmIx+/geBeXnuw17FgybQUMXHeKWeDUiyrSejgCN8+HnJ2Om3C/4X0berXN1ah4soJY/d8T0Br16eZT0K7fvolb3W4qmZqHJMO/Y0pjU4kh5j0RknA2wzNTIctFymUYL6PapJ9o9ngH3pY/jG6Pd5zkLgeE6LEBpy2dsdPrKwx36wjYkW+Yhi9oC0wAt1g1TSffyFpYMjdmbmIzr4yb6pwL6IkFkFKez/WG+LQErxsTwKHcChQAgF75ERsI0Nbt2JjbZ/4CHFn2eBuA2+X1EgRawz4KJBirEsa6cOQnAcGyq/td6DLFCW/DFropTQpG9/cmgLktmm/gJHSzzieAdqtOX4KvSAv5lwDDN21mHuSKbF4G2klxvQyTUyX6WYBS5qZzKcgVqbxI/k+c3RGnH9fDSPmRszsi+Pwvf9EIP2Qz8/CZm+l5gBKXbL8GPdu/4uN14L309Ptg3Z/8KaD6L/wGnir5c1gS5G/e7fMxBD+lh9+NVYkiff/XCBiAltj1wh/AVTQzIAG0qKj9SejX5o0fImAB4hvvUtYfQVA1NgafAraVcivt9wMwg6yMtM+gac/p31z8cQrqpyDd5PkP//AP/x/wf0+VIl9v+UrJAAAAAElFTkSuQmCC">
            <a:extLst>
              <a:ext uri="{FF2B5EF4-FFF2-40B4-BE49-F238E27FC236}">
                <a16:creationId xmlns:a16="http://schemas.microsoft.com/office/drawing/2014/main" id="{E185FF32-4986-4C41-9D1D-D785F524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65" y="1630767"/>
            <a:ext cx="722128" cy="70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:image/png;base64,iVBORw0KGgoAAAANSUhEUgAAAMcAAACrCAMAAADl7XjVAAAAY1BMVEX///8klu0llu0AiOsAjuzg7vwYk+3x9/4AkOwAjOx3tvKszvaZxfWdyPVjrfD2+v7X5/ux0/dtsvG+2fh/ufI6ne7r8/3P5PpZqfBCoO7G3/m31/iNwfSjzPYxmu6IvfMAg+qUBtIuAAANBElEQVR4nO1dC7erqA6uiAhWxUe1vnv+/68c5KGg1vbs+thnVnPXmjvDjuBnCAmQpJfLAZQXyBoJZc4Rg+5AkQ00HMBOz36hH9IEB/niOJe+OH4XfXH8Lvri+F30xfG7KLItMJL1D+OAOv25n/1CPyWn0ulfdXe/dBw5RaiTTy+X1Gyq2T7qZrQk+dlvPaeGIJ26+4UWWG/BRc703GD6jfuoBuumAWVsKSqQ0RTm/4L98P/POKyPcTQBPeDlNZrjoBvgSAkqjzWWu+CghLHZwSEAJO0yrzzeA/TcQyBw2kMe904w4uQ4IHvI46E6wMUxIC67yCMqhw7w7SAYe9iPFo7c8ChlZ/Zc3yIJeehNAsdf7KNcXZ6oi47BEfzRd0ikHzY0dk126F6iP+Y+qlrr0cH6tMQHLVp5G+iUMjMcGS0BQ0ZroyVefbWYGJMQroL+xRQa6gVQcbCHshUZq11/W7KDhqRXg9gIbmu08HllMrEVzK2Nln5eOSaTpvnG2sZw7LH2GuoKyYMtkoZSk4xBS8ymXs+J8ZxdTZ+DeJg8zgQHU/XtcRB9ReVf6vW6Wyyuu775nD2o/p1McACy/fkKMT/U7ed+SWA8B+xBHtUUh4XbC6Uup61U/h0c7/klExxkBQcK48YrSkah59ebnH4dII9ohsNCEMujC4wJKh71x2I5QB75TM/Zn8HwL8BCGBSf2sbdcIzyuNgzGDNUCD8+E8lu82qUx6WcGMJFIrePgBygH5MenxD+zJ9/E8cb+4/nOCJzkGXqPtOQA/T8kr8xsXDyoX6Afu0AQPzfYM+HRkvJY2yU+yj9OYlD59LkcYnhKxjA+nDBsrFOpJeHjfSmjuEIod4EOQ6dh59TB8R4zta2JE7xQiAAPj6DcfE9g9hXicyWgL1PajbF9JI3Rsstnz3n66Nc1xUdoOxjQ+jqxHuj8yajxX3CRGdMiqpkHQdC/8D9ouN3YH1aIfzT4/rcOYKiKn6Uto3XUbBJ9UMdd4POPoQIxP3OZRWFBYsfTirqQaTvgnalVVEwFBg1P71bTN8xr8cQJuHPNdw8hjmBuJj45iP5ZAuVveN+7oii/0eXlcUt/cxovOVG74jjUcd1df98M3suDlRudVjyytnZGYe3EQym56fi2OxQNDkTB9ruYu32zjZzJwL2dh5hcCIO1G0G43KFp+EAdr0djvk55WGEyg0DtRbOKY8i3G4HY3LteCRtZwN7yk9zsFCzIYyLe5YBQdmmYYy0OWfhBfC6JYzTFt4tbQen9JSN1PbJedEZnjvA4dbX/ycp+va3/80JOJD/+r3+luJX5zE7wCh2CB13sqNhWPsE+Ry9td0lpIRRfKyLBVC2C4yLe+yR4n6xfIdOLIA2dkhGqo/cg+wY6+p2h6Fghnw3GGZI7c4wsj3jQ6ODBAJ2jtelj0OWXgZj5yjX6giBAGTtnnF023/pZdLYP3HKOQLGEaHTwc42hK1Uh0SA0523hbg8KLNg1wM5Zv4OyyGKdztwAAgdlnjDZtZuaxbOdnMNlygv9pEIDA9SDUUU7iAR9Kc9PMODdlsDQbscKbyklzF3f0UAweJ6TrpNnmzmwgMAO/+0mhNuYG+k7RA2B+u3SffuRczaG8QsBnmcXaaB+tlnSBC2Sv83pKE5TcmQ/Gh6AQvj8lYfmJK9StG1sLH1lye/fXg1wV58qlpMyY1uyP4bw8gkQWBYO79FFBo5fgZ4wo9lPZEN4P/jLKA8d31apzxtkqLs+mj1/m2BNYZ+iowmjK2sDJPg/hsUe53yqLoGjRcWZcbWIkhs0sfiWl1ZhN7Db+u78/sxjERzx4nu97usDnW/R46Tb5by96UvfelLX/rSl770pd9DtLp+XkNAo+r6YVLNz4g2AFsb1gnyAbK8E4Dc+xID21Wgqi22bSQbhqy/SwEEW8YQ+by7ZKvu3ieJY6uZwFPu0Uk4rC1xWP8THP8XeXxxfERfHIv0/8Fx4nr1tR8zOlQeVKvB8RQHpW9gmzE9l8dib0+GMJrp4rGrW9/CsCjCpBHxXIs4RqaVMCP3emM8PZOWWPoMR1UUk0z/KPB4nffH7NrKuRVhNTL1Y4S+mbzqhNZYYh007iIOJ9HqsIMnN5VRqFd099W7LOOgj/52oRsHoW02PGwBE6FTQMTLsNC61MbIRiS590e/WgIQBm47xZEnthG8BEkw3504oa1nhgFoX93nOKqur0oESKxQpJDoL4JtHUlNeHUfWnW28UtntpobaTaJrgKAhDzVWcNRZZPUNWDZxfSKKUXYvJkCFhGvsoDDaQi/jAdY5q04HrEmT2OtuFLcf1kUNpMrfIBK8fdA1aLRqojIphHHFainRy6AM2N20hbNmSzMMzPn61VdqOAI+ZMgTjF8znEIhIZAmljwY4l1GAJY/M8tVoNjSIhxNz7aj6tqB0hnMiOH27Ed8jspQbChc3nQBMm/I1ukbrodVkOwF8EKExoSbWMjKKRnEmOI3VktpwtTSq+t66AAaJSbwlHJOnrI6hLFJJ8atb1WTCjz2jT2FRMq3BmOVEyp/hZUyVQOy54pH9c4SDoFVKmPhoOpd9HEdfwoe/5eAx0ZjIQKtXd2g3LQBIkjly+EilhjEt9uSDvJbTnEUOCQNll/y469qTx6RZADWI2UeCIGReVDqjZNCwnNdkwcAHU3pf9OwGOG6E3ID7V6TTAPmzhEaXgL+CYTV1KoxC6CmlCn/zhBFEIMQf/BdRytXFeYGocq+LiWCploE5UGnRSoiQPPS0HexeOT/Mkhol3gkHHhMDaZ5CeQGb3yRYB5JOJePWENRxxRIhWSqdqwcrth3xmYFp+vBRAc6zgWgs8oX10BmR7v0BCPOAQqQGaZ1FIC/GEqEibn2e/SQRlwtMPqCLvROKRcuGoFHanl74FCHUc3N8A5Z1tIA3W6EUfEP8p8jAsVg/PgWyEz9DQPReJwSlV5k01ArSfxPfHcsIrPw4PGJQ6y4BLx+gsALfylwQOOlAeFw4UqHA3vmS84rZDZ0wg3YT9KpJYQQxEuef+pwFKdSpFmxv/CcYCF7yl/GKYvcrjwPFD2o2cCfPGcUs6LHfYl29jcA6uVU7g8wBjulBrd8TKWAKXzgmu8MKR4D4FjsY59yJkWSwjwydQ/z2f+4rcS1Sv5ipXzniYrgYnD0gmaghMit8oF6sTczdW8wkvuKS+/sJzq5g04+BeBi0ezXFSYmQCHM5HnIT3TAqjAABKopWhO0qo4yr8ql47OuQUAiwkkvvIT3YzLY5GpVZtfjsPCzwNAFY7BETDqYbwqn4D6UuQCx2JxUd6ztfipJY6LwGFthQMXwuyYpuIljlEeizhEWY/ledUPhx8XNa8WcYh59Xh/XkHmdTyEU4K16lZyXj0t5Qc9uoqDW7Llsrw8X7tfAmiolHlGtK+DB/pLklz825qec33t48loKB3w8VJC/jwDeVJc8Q+34Cs4Xqy7zO1Sr7C47rrcqPVLgFx3n6dj6vsPV240Rg9B1N9BVb5MYugVHNIOLswZYQe5ieNFFAFZsIPiI2t20H4aXWz6u8KjAUjJj7sP4MXt1wqOXLgDz/wS8bMVkTC2czuaC/9K+CWZUN7nOEZ5KFfHGnLtXOE8o9WA9xUcVDw/m/yu8NRFkR3p2JKZhhhMoeaZLuIw9lGR3KwoVzEW7u58Xhqlkp/iuFRiEZwa+0ZOYPFMzffB4ywwmeSrXAWoadHl6iZ2NtN9baV2XWIIOdPwpNZxVIAxIW8Nh9pEQD0tJk/EyjjMV7mPwjqT43HnCkClrPxNmJmLdabQxvxnc+bnJbHaTwr2WA7haRpGU7b/RoMXu4bjEsnKUGxnJntw6lK84fhDVDKfE8BQuXdOnUmmQW0c0WARr1JMcb+vtYi/hIP60uUQOXdU7mtxGat97f1B1LL+Ggc/3eIvhMKmjePgUYjtGuC+gKRU1i7HKJkwaaVfVE0jbCkmiPgykiycl6g9B2uUZwCW7BEWj7auY98T5ycAqqos6zgugZip/Q8HoP44RR3HGG5XK9FaBhObRTqTT4DZk/jPZXn03jLWj+Ei+Wl472B8HCu36QUO5iTJt7I0QsBU2Ot4sAUGVjRxMX01tt4ZKhf1oyc5p+WP+URjHhlQPQBN9Q0ctT+3Z3WGJ+kcCM/KszGtmRx5Ijwrs3ztJj0xpvDZuSivng+0pSIK8eTIk83RcbXXcbTxvZkDiW4Yj0eibIp2zdwLiTx+eKsOJa1FpnuChsQQwHuSRyIB1te2oc+sf3FbLei5D+CwZQR90kuoCbzWbshCp6gWrD9NPUww27SwdQ7alr/ot9JqZMJ2t8zkph7smXrdgSQLFJPDZI7x7JGKcWLtAOTud0QIBWFCEuMKhN8byP1Dk979xSsY6lZNWHZZ6QX3p8FKA1PSrjGlPVNXJkGkMeWJtZSBGhWdZ0xh9+4nJbOuxSPOJyqdPyx1AkdjHcZ/XcjpG4399LsAAAAASUVORK5CYII=">
            <a:extLst>
              <a:ext uri="{FF2B5EF4-FFF2-40B4-BE49-F238E27FC236}">
                <a16:creationId xmlns:a16="http://schemas.microsoft.com/office/drawing/2014/main" id="{9CB3B633-B0B3-CB40-997F-E7F75B678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74" y="2313725"/>
            <a:ext cx="711842" cy="6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:image/png;base64,iVBORw0KGgoAAAANSUhEUgAAALoAAAC6CAMAAAAu0KfDAAAAaVBMVEX////lNavkJqf3y+bjGqXyq9jwndD75PHlMarkLKniAKH//f7+9/v++fz99ProXLfsfsT86vX40en52e3nTLLmPq7tg8b63u/87vfvlM31wOHxotP0ttzrc8DpYrnzr9nuisnqarzoVLS98XLEAAAMmklEQVR4nO1d2bKiMBCVECUBFGSRRQTk/z9yUNMskgW8IFg152Gqxit4CJ1Op7fsdv8xxMmocVqbxXQY2cHNHSd3D5mxNpdJiNyKYERrIEwqN1qbz2jYCUFUa0ARSey1OY2DX2Gi9UBw5a/Nagz0EGkDoFBfm5cavsZhXnPXNj/uscNlXnN34rW5KXARMK+5X9bmJkeqERF1oqVrs5PhdMEi5pqGL1teWiMiHPR62MmWl6bCFDPXNLNYm58Yx5twkj4n6u24NkMhbJm8PCRmu/ZALJmkD+DtqvazVNRrYT+vzVAIQ0V9u6Z7rKK+XYGxpQqmVjHbnaZHh8qYU2e7ynFXSocdl2vzE8K6UYVeL9emyMdpjxVqvR53nG3PBLNT531Hyh14nKcbE3jvghTaBYBouaWtXlzyttJC8kGyGakpCGplhQj0Y2cGExRma3N+wPaCzhpKkcPfnSK3ou1DETP3Vxd574I7jHB12BVcPYMLOwk6f0EoWVfk4yTs04mEhi8+7/yy95jBYUW7IKu6Qm46US0ELpOX5g8EJOYlXO0FtXCt5SPo+RbrqZda9Yc6o0rq+foEaR7iwdMqws7TUpyvYAZbhmty3v7p/hp0Whm2l9Xw7DOzydD9afI+ZKwlj8zk29sPY98Tcu3C5lzBHofu2+/u4TPmEPBc2lFCOCi+asUXOepqurtuvT6HEaZVZwbaFXzIBvhhNLTcKbp/T8tHTnfdwThtFscro2R63e97TPHjK3xyKszOwFNyn1lqrBqcj8+Xzs/WczHp/IlxRPf+JTd4opbh8dJZoTSEE57UCBgoaJ+9dH9Irpke9e2Nc6H1hNztLixsjhL6pjfOTKv0Hsm7ka7Ih1mf/CnSs2ty2KfeJCVkeYccP2Hi8NK5p53eu4oZ39PuqOiNYLyNldUIUje20beTqXnTW9sgTi/BiwFG+cHbjUXkhu0srE2rHKaR/zZQRU9E7ZxNR2cwTgZMX6f3Do197xWGF/CnZjlt1T9CgTty5LPOZa/3j27PP1wI7Y5S+Ta3QAmi/fCeBXtkdO1/3l8dEHlNnBvqm58E0THrrlWaw90O1gw76+7fKBkMbcR0ILpxTBP7BkvVu9HlV2/q6mhoHDPITJQT9phwzSca3Hurfj5QxdaBXUi5sTqd8cNDCoXTtYTwreJa/DhRWclXxN9h9oV8P9TDPvPyPswsHphZRsjQ1jWuPZHn71XIu6wNCKj3xgiXvOgEuNZFzrkTk0M2b3qwoq7IC0Cw3MAPVHvMR+CZJ3WgGM2D6NZX+AZPoCwvUA4aCmTMM4UnhdKAb29YTFxoJdwxn5gME40/4faBQFYbYImtY8l9hrWVx12vaxxA+UmUWArfEbwYI1H4Fagj1jJeKH9uoQclCmCOStwUJ5ipgSCSZ3kXueMvFC+rV+mgk0C0l7QSRkqexKCzkUFCHW0HUu5UrGTEUfInQlHcE3Z1qlh6CQpS9IRRKCUgvn8sjx0KI+UnZtQSTbHfiWHYbwK5ksTpX9eJfsDI5bOUCGZ4CmqPY7z0ASFhLBiETD7XqHAXHikUDBVEm0NmFgZKh5YVsK9qgkdTUB/apAyGgjrhU5euNW9QrFwfU1fIusaXdQMMq8sIZ5ZdgpHGnfKp/PfFsn50P9Aw1o0tkuEoH6LfzFSeglRpGFcokgeFXudd2CrrUa7bdgngvcKjQq8LDaRdKn1orjkLQkaCkf6IMyy83Jcvf+/cxx3z0CZvGU6Z7GKFNd0CtthcBenJ4t2kkuyU9hLLkYacC86NYhzLvDaswYLkvadQIrNYum5IrsQ83Zdw3V1yNM6wkvNHXTzs3LEbcyV2OW8L3F1YsKvjwx06wxpYrvDFq9YN/q66nlWVZFc3UjECfE2819tFlWCmmgnn212c+E9NuctRymY1PkxzDcJMJdybanyPgGwr8ELscvZZ/GziOGfOlXyio/bM7DyU8xQkL5+ZoDFJkvaBvF1Kcc4VCHB3CWwbCTJwlL17J5/wc/w28IgcxsUq03vP0WWGV67pYIAZmE+OxB3BPRlw7an4Gpo9l9h9dLws1t3Gh24GhcBcaxTjBwFQH1STYO4ZRRNIRqarTwrZWGxJplyvy/Pu8Os8PaFEoyBFZqzlv3yziKeU5XhpAaIJ3cMOxAE+ylU4MacxqkTfMF4qdLyF0eDl/SRERB12dfLVWYy9zJR5wHh5pbDYWhRBQT2u2KhNVYyAM9OspBII8mLU34Oh05GBr08gEUtR9wOIA0wPsTFYEC0I+BpqIepH2GJqEyzGd/igtkvucrMQdY/ph79lLrLnJ5T7/AtRhwCp+ackLhuiBTnvr8tQH+/ukgOcYSZPQS5DHYLPzh/TiGyov8Kcyb4IdfBH8GN1U6DDmsoxZZag3niBxri75LAv4m3WAtRt8JJLYgyjAXEUNFSQC1DXIUBafsa2j1IofPNTj0ExhrNkt55g2AeFkfNTz0ChzZT1JLzf7NShakpsZ09FJbD7Z6cOuzo8wxx9wYM7lv3P56YeQRygnC2ptTHlaF9BzkzdussN1Y8QgWfh3ltTZ6YOwUGJj/4DXMH125up81I/3xWbss/A3yzOSx0SN9DMNa8ZWGHdYZ+V+hnEZTbFCIB8E9IZ9lmpQ823OXuNdASekU4SwJzUDc7950I5HJU5qd8V6Sx/QRSC27r5aEbq4Fj+666OD3CGoWamzke9Tf5fJM0f9C514PbzUb8ycVmqfQSkByAI7sxGPfq7u0uO1hnGptJc1K1kMcUIaBRY+RqcuahHHwVIp+Ft2ZiLegjL3YKVcxaB9JTnf2eiDrswvGjDDjCRXnu9eajHkAhyX7SEqNmxPxNU5qF+AHFZuGautx2YhbrfpL3Oz7aPJnXWm4c6pJpNTGL4BBHzyjxS4OagrsNGQJUaMQNg+UD6LNQhQPqNjhdH1Lh5PqcOId94bneXHO2vxR+GfK0m2RxKW9D0JIZPYIOCRClhgfbjFKvplN7b9AZWtcuPVc0PD/optekNN320Z1a/4UEyDZrP3SXHMRn+Nr6Ni59Ye14W0JzuLjl8TrIlCrk5P2+wS16hCi0Xp9yg5OR+kRFvvUl1frtUkpM6MzJ+5YA6UfvKZf6oZ/qSxHiiLFGVgveENVn4O13ejvdPUzQDSWLsV0QmlSTGSvOGU+EjPzT7N6jLitlkhWy7SpoE/oVhlwy6PAlclxay0Y9S66bhJqtbkBWbyQvZtLDYL4xCXgQoKWSTdxx7VGcvDEXZpriQ7aQq7lkbwgK43fmurBJeF+JCNlUN3uoQU9/+qAsd5D8g60IXlkLDaGhxKDRMKWK+28uvDFNPXxjyQjYijgX5irLwZOnOzJHUEpH6sBQqRlyMPwvOiWIxvUsullo/mqQFwhxQ9kCQG+yieqYGBDvCEoi/YETnCUXik6Fq/iBs9/E3+Bdlv49Bh6V37EVNVrrFNnN3GTtf2wZoSDD4RJkOYolb23RvM2xt8zmOWd7SNW8pX2g5PXFGccehYRdmr6HQpzUaA0R52wEMm6m9i3htUEc0FNo9igL77XYJZf26FG2cPoEVt01tCNKYBz9/b+NEx4aCzpcANyLfb57VPe8Dh9lfyXcboCGt6Z21KzrNswhCwfhRsrzrjbCOYdKWZXn6J0WZtXWCb+3PztklZD3TtNt1mpM59vXikByGjeL2pN8o7nNF6bttieWgT9yzUVxNoND9T7SZqD1ftwMpJR9GmE6l1shEPW+4/D7pzieHuCniaJw6DdBqbfXFNqCF02tFedOnjY6t542xVAv5d/sNG9d+A9BJfaa9S1fIi6+fnfDWWG/YdPfoP9quDpsg20nbNHYRe0gNy+s3uw26yq1e3KHZbZ712Kct8YcV+m3WgKLq9ZJ8thh+IN7j9pUgE+9Bfxy9qlkXatt/zVOI4vKtz/Tj9Vu9hrBPgXZeb8RP2ranaNkd1wj02mnXu4HrcXcdng6GtOujTr19TmRuoIG8rfeamFPnwjsrgaAkDRoLkZiBv40jNvZjWsejjj0VZgtlHE7HlIb9NfHt9Ot/wHOHsXn+4FP3S8kGo3EaqBXukNdm8jaEvIfT3lQNPDKLTclKi6PiIJbF8oHngOL4m4kdcL4J1aFD1QblnEFx1NNXEt8+xA8fsPXDx5r98GFyJwX1DR/h98MHJ/7wcZU/fEio4mhWbctHs8oPxC03anu98LvHEP/y4c+7WBS+3P6R2zuPcq3HHzjo/BGK+tXj5etxH8SdH2crrM1qHE4l6YbgKCLJdi2Ad/huRdEztbD+t/pDvGkNRFni5o6Tu0n2W8QfsGKjRrzdnfSK+AeD9rvPAzVEoAAAAABJRU5ErkJggg==">
            <a:extLst>
              <a:ext uri="{FF2B5EF4-FFF2-40B4-BE49-F238E27FC236}">
                <a16:creationId xmlns:a16="http://schemas.microsoft.com/office/drawing/2014/main" id="{0855CFA5-48A8-A148-BC35-197963A0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09" y="5169541"/>
            <a:ext cx="707230" cy="7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:image/png;base64,iVBORw0KGgoAAAANSUhEUgAAAXEAAACICAMAAAAmsyvzAAAAk1BMVEX////vOy3uMB/uLBruKBT+7+7vNyfuKhfvOCr3qKP6xMHwPi7719XuJhH95+X2mJL+9vXvQTTwS0D1ioPxXlX6xsL0enH6y8jvMyP0hX/ydG34sazuHwDuIwr97Ov/+fjxWU/yZ171kIr83936z83xU0jyZVzwTUH4t7P3q6f2npn0gHjwRjn95OL3o575vbnyb2bK1YhcAAAK7ElEQVR4nO2daWOquhZAYQdJHKhgrcYBccJZ6///dS8DSEDwWo+n9fXs9eFcpQTjAjc7A7mWhSAIgiAIgiAIgiAIgiAIgiAIgiAIgiAIgiAIgiAIgiDIE5m0froG/xZR3Q57i5+uxT/E55oABT73f7oi/wjHFYXxvMEosUc/XZd/gdpgDPR8FK92HJzD8qfr89uJtkBo/KHfTAaEh73jz9bol9OIHdLcZu9bKw+gjeH8b7GYeUDfa7ltnwdKgs0PVeiXU3sHCGdXKWF0okCnN8J59PE3a/WL8deEdUrF1vbcHVdq3TAvaPy9av1iatxmQWk2uDi7NqmXl2rFHhAIV9ha+jo1l7ngxP3i9slA3DwrjL/1QiD71pBCOKiV7YDcoOaS0dwBb5i7XKMTI950GZQZ99sAXlcGoo+pA6wefVNNfws11/kQ2WAIYDTuP9e64dksMb7pEHL4TN6MGCExhvMvIYxLYx8BJc0knC9Ecz9U/q+Nt6YExu3ssvbfRVP1OtNBqkmMW9aJAF33ZXM/BO/8prYVjU9EAHeGk9y249mB8Tu2lu7mYlxkgyL7GG4dIGlzv2Dc34m/laToHzEBsr3ajJSTGRchY0Y5QJDJyxsfeIyVN0NHwMbz683+RPG0uj6bn6meaVy2a/jeyPfyxofctt/LKnjcuzYfXG9vO67rcvasqj6bN5Dw785v88ajwHx3ZdwlYO+K2aDf5kDdUuNg2zZrPrG2T+XNZaJ67GeN+4HzafyxYNypb4iRGmpGTUJ4v+38Hxpnsnr2Kxv3TlY0BwinWTbYOjgAOyHXQ+N38kXjMhuUjXsdzo+quS9fo/G7+bJxy+pPPeKKxr1q7q/0dAs0fjcPGBex2yY0PnUIvcR0NH43Dxm3avOQA6dZ3oLG7+Yx46K6Me8auTkav5tHjVs9+m68Q+N3g8bR+LfxzxlfNHbz+fYrk7+OskS99cig06LRns9P/Vyv0D9mfLsGCgCEHORBpx1BoAZbZ4eOyWGVCh7FXJWggRwR2cvdmqLEJpB7DfNH99fqgEnbONquuSN7rRw2MwZ0/x+Mm+/+yPgnEPl1JYwELavjMsY8VZEuZyZ8qo33A+qmJYD0rR7IEh/iC4AsO37LH9+TRbv6zcbNPox7WYb18sYbB7drDK/ljC+n5CvG92GqQOLCIpbvqRoI6bq2iauN73Il2Lix5+K/jizRk69k347BTB6E6FHEXq6ozb00kL24cTkVkfAw6x83jMvZFF7JIFCV8SFJzblKhhsf7NvG216+hG1PWWp86ant5ge8hfalH/ZM9O+Ceg7h6qWXRJaXNj4ZOOD1GlOHNE9JXL0Y93ccvFXZHbDC+JxqeZTHqw5V+9i3jdfDpATEszUlLC2ijFvqtWfOuNnJg/K9fLlXwmnc/lwsN3vO1anQ84Zf2fjJBieWTkeckLXeIzW+ORDi5rvMU8qN97VwcRw/svzJzkkVm8bpOOUQWUd9hUOwqUVWVKsznpTQxk/Kr3nvVD8ER1Z4o4qG6aSzt5k8Afys37ys8YZwmtbZfw+BruQ1oo23phTCdkW+Vm5cK/UuMWkS8yvjNDdHbKZ2IOf0Y/wVmMYnYxWfM3N9FWdsuedBWg2Nb3iWRfU9+jWNb63FNAQyz5yq2RL7mjI+GQr/vcoqlxpvqAhB2samqVs07pjGW+pHAeZFrM9BYlwNwNrGbIKzei8vlpO8pMEc9PYD4dlVWcxLGof2XDg952cA9WMKfDOEfZ2A073RhCk1rvS4U3PTgt80/q4OczCnxPjUNN5wcoesqV9AKE3Kc8lYrt2zlSchlN/oJY0zDs70ahaotW0ScftyRfPl5qT+MuORckXygX/AbxiPVOpYmKuk7o2p8UjFDpI+ilq/xOqF/DDey39hSI/2gsYb3AZWOvWn1pa/zf96cKXMeEvF2CBfcEluGF8ouV5+2sbb2DBuzeUukN4ZVJCSjSNrpIJKu/ZmoEK7OgsvZ3wxo9ybl9dnsndFMHwr/VtGmXElwe0WKhGwauNLGTPYtHB3PjDDuLqW09PYIioIyf3VmbAD26Qp/2Ed6+WM+wMqsuyKB97aBIjL38v/aOxWYlz/5PeFPTs3jG+kTndWKKF3S6frrdQ7XfWBuuDVnXmvbxC5bgOVyKtKvZbxrXDauQ7gig0QEjTy/SqllBk/QZnx9Q3jn7SYbkvOOeP6rKg0O/m9qJv9ntsVEOu1jPfXDgkqHkhZdj1wd771oHEdVc75Hf1bUUVnIqvCsWMzqiSaPfmT3DjZT0JlOTaHK8grGW9Yi6EnMvDyihx7orm/lwH8QeMNmoZRg8WtXEUHaTd/r408886ZXM2qO0t1YlGdQ+nWfq9+uuKFchUympc+baj/3OYQdnUW9qBxnWRAflGR+q1cRV+/mVyFOnHGRpXtsEBcEuo+G2iN6udR6FY0qvIaxhkDWvXY4CYg1E5zmQeN63AAub7dSIXxyhaQumoLgSh288Z17uL19Wem94k3XpIYXXgZ482KyffL2AGSXS+PGlcNb5uYl+xc995WGVe3TtszG1v1XJtTbUmaPc1cY0idLC/f3Nqm9X4J41aXsk5pR+DxHAIxu1AeNV5T+RljWe9Aoq/SeKTCih1metXdMW+8pqIVUTdmtk63fup7gBkj6yFZ6a/xGsYjEam963a933aAznLB917jdnOUsRX3v10yRHDS98LjMNFXaTzpcrWdtpYzeU9HNMzgrrqvbBVsjE4t1f5k7uX0TvbiHHA9ovoaxkU99g6Ew3zTZyQCePHSv9u4TTLkcGQ01VkyOQx2p/YZLjlzpXFrpg8EQW9X3w1tsEuMf6TDREknlkZ1KtjM2S8nkVVrzZkqS6bqm76IcT3Axo3s8GNKwDkV+8DvN24Qyt6RYzJyxmSi7F6uzBvG/QPPSnBZ2m0WjesIbtuXAQfNZqy3kWAdHwiofaCrfl6vY1xkVYwSlrSA1GJO++tqPW7cWjj5tmB4Ko4sF4xbtUP+UKQ3uIwsX31abgDOGo2T85s08EWp5Iy8knGRUbiEsoZcC2QMtFuWnf+BccvvXqZCiMvVmd9s5SuioZOVYM5Qj+DnjCdjc1e36mWHmEOnnKazbn7OeOmKHnLZFW9WF+LX5dn5HcbnY6/AZVrJ55SqeSYud+TTo81Q/lF9UCwLlawyImMbVyVoRySK5/GlRMpMf9y42OKJtiKv5frTCM9uUUfPcxzP+XbjwCseOBaNfRE2mxUrHbTWUDJDJc9b64rsYMv2OT50ugPlVv9RffdF9rL4kTtR4jDdN6Ly3dKPK/k6rd2w2+kcur2tkRJES8V3r+QQdR2oGsn5cPmwon98QPj4j9foi/yvPlwe+bWHBflf/rS/RLTzRKQuXzy1WfHw946Bs8YF+h6mNgzB65U9jFy22ofIZOQTnLgI5R8hZ52Mrx5GLjfe6sq1WHAZmz9lYz64duHa+OTdAeeMq08+AX8nGpbF2YNF43Ixp5I1tZDHUOuN5cN5wXgjlos5YUB5HsupB9xsP+SML2bpYk7I89jYhDSzcG4Y9wehiDoYwJ9O1IbLSKZpfOsZizkhT+U4JJe1JVLjH4W1m5HnshQNf6b6w7Xx1tmBqulwyHPYuPpRCGncL1+7GXku0Vx1ix9IfSQy8AAD+DcwOVPwmM0JcAzg30R/SoVxwNWXv5FRMzzj/wPrW6mhbwRBEARBEARBEARBEARBEARBEARBEARBEARBEARBEARB/ov/AZty2wInLArwAAAAAElFTkSuQmCC">
            <a:extLst>
              <a:ext uri="{FF2B5EF4-FFF2-40B4-BE49-F238E27FC236}">
                <a16:creationId xmlns:a16="http://schemas.microsoft.com/office/drawing/2014/main" id="{D0203294-F86D-9D4F-987B-43DBFE8E5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13116" r="10439" b="17109"/>
          <a:stretch/>
        </p:blipFill>
        <p:spPr bwMode="auto">
          <a:xfrm>
            <a:off x="2676897" y="2925900"/>
            <a:ext cx="1503850" cy="5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ta:image/png;base64,iVBORw0KGgoAAAANSUhEUgAAATQAAACkCAMAAAAuTiJaAAAAjVBMVEX///8AAACWlpbj4+Ozs7O4uLiQkJDx8fHu7u7h4eHNzc20tLT39/ejo6P19fXm5uaGhobX19dPT0/b29vCwsJ7e3svLy9wcHCIiIhoaGioqKhZWVnAwMCampo7OzvIyMhKSkpfX19DQ0M3NzcTExN3d3crKyseHh4YGBgkJCQMDA1WV1ccHR1OTk5tbW2U3pAJAAAJg0lEQVR4nO2d6XaqMBCARcXiivu+Yautenvf//EumSwEJBDsldQx348eiJA6c7LMJDOxUrFYLBaLxWKxWCwWi8ViyaUzWi8bk2PIpL+pt3zT3+fXM+guzk6S7cT1TH+xX8v6742+BOf5wPTX+4W0MjTGqNr2FmP5J1dlhFXL9Bf9PXS1NAYcrNoAV19lhGHN9Bc2T+1QTGchfdPf2TTVwioLubx0H/Xe79HZaze28Z0qC9n2TH95Q9zVNQUj01/fCPnWbDZj0wIY4PpDnTlO3bQIpTP8sc5eT2s/b2eEtmkxSuWn4xlnZ1qQEvnZvCnzOj7VnfbZce13KpXeYPMlFZqWpSy8u1RGR/0O/F1GxUOTkpTIPb5Tg7zYPYVX4HcOok+6ZoUpicYdOiPmv/8Bl1WoRBoVX2FYaxZX2Yk4mrxT0w4qdfF3s/KUwra4zuA9tktVZdVIny/NCVMS7eINDdrWht1wy+zmAcwU11mTvNbhd8wJ2MlPYF9dK7CHwqCmBm9ozoHWE+/kyPf2CussoO99RgWhhryE6zoxK9SDWTpFoePVIOcp1Ou4envCEmxmzLPtqtn/9qlpZYs+3SedhSl7cZqnXKNiPZaFWurLBmbJiucGUikzMN7ydIZ5jUgttGygejNeumUl61yl/TUhTikoAxD4htyuu6T+OHUznTV7cc6eO7kD1VRiSKTHo+qdzPby6TrZgnjnsIVw4S8epOcU4yLa/qlqaNSsEEa/MwvvSBfdJF6kcX3pWzJYTTWVscU8o75UVIPbN/YiXxihhn+6+fFhRqaHo3Kh2McxcyMc2qoH/iJ38qk11k+pwok0jAzFkNZgH8dttHAOEGrg8wBVzNdNDQDSDffPbGnn8WJpGVuMYmRqrafXgtUpUEjLI1l6ifLGzYukROmFBkZkejSqdW4R/jNSNDXwBy6rLumc6ljTaeo/fXZUZn1kYcVWFp2UVJVRVjRDiaKUh8qWlwYjebwSli3b6/Ra1Wy3HeX0qVremaY/cxSFGW6+DMqtPIV9xQ19SiBKo4igk57SUOYBTVTS7uWnRKl/W5QNypBvpdJiYWZiMhAlI+V7cVBat2qlxYajPS2KzC7djJbXUNq25TXZyC/twTHLRKxwJD0FJSgXh5JKo+sS1Mr4iDbJ2QpRNELpRpqiHNOSLYatcNO58RQ9d4GCaFNOU2c4TY7kyhAzEVgD3IrnYBXjj7jVDgFEuc2eHNCZz8nNt/gy7UK8ph1rWrpAZZBc3GcDN/eNPtljPtxFvpV2DGD5EpVAsp/RWJ9WUmga6rIWr+01dfZtQKQSSIoJM+YpKTS9ayrfUoE03irZZsB+FXfMYpjEml1uJEME0pyfGyt1XonGebbkyBaHxJ6Kfp4G0lTG21VIMkf2Nlvn68i6I4/di/qadoiuGZkeTnITgBALMq5982LhwueHvjBW5ctTDqlZF5MxXXL1XMlfEvOAau8pW/uY2KgkvglME69op4WiPfxKO+9CJDxp+1A496IAzYXryB9Qts0kiDOkdAPixSrPh67SUHrrlE6+9AB/Pj8CkoFze50xy5ffkdxI7SRHlAuQHL2pgA9Q2qtCyBPxAh0dcPNBO+sA5Z5KhE5T4+aDdh4V8oamOlziIseusd6pn+qOekQjpDmTQS10TKMVWranon0aHVq3M+K20zXiH7DIF/1Ud8Q2miBpR4i1sy9ZB7sb3ahA7AxE+AmhXf7BEW7pUpr+8QAH5T9CRSK6TywDgdLoplSB805QxvKlEKQrDe7ARks2xgyQm2gSsUPN2Y6IDxugsO2uvZkih4CjJ2Z3UFsWfPkDTAIFzrxC7agniY3zcygKzgvYIR4UOIpob1AEA8RyKGZRoFVrpa8y/O5TknjmyWTsv701131F3pPVGUM3lFbJ3rQEJihgV6SxyP8PKNENCEpjk189UnRjkG9BvxqUQQEzVuaK/vCvbPS2WuIgjaoqwCD3SJwEsxdvZhTtIBfCsJlf4Wuw1DVqryhT7e5lrBMe1EeZX/ETvG724Ba4+XW8It5SkUQ87aPMFvtveOvq7BAFC52Gk2XLTpeaeL7vv8ryv8VisVgsFovFYrFYzOI3m6h/bCCDcXU+36yLO+AQ/7fNfw4hfHuz8AYvTcJ7oRi0CIidOuy/Cp8GRGLWJiO06a9Z9B3nfN9+yPh1fh8wiXP378ZsXiTe/ZbB/UGe1ZfdTB/cHxW1kZIMXgsSvBfdtftzMbCP+hO/MpiEPbC1ODtTmCR3wcU5kFl2MOnPh2Ejnff7oLha4+A470cWLeRN5qH90v0O7ZFGJ63aZ4dYWmI/aRepsAOXbcfZ8TSoHs/Ru/Tk09bIj1oc+c0BjL1a2HxFiPgopdpnB0I1xFkjjjiirw4WWKicfaiBLrHlVqH2/sJVOGmuztMvx/mcnqZNenjOftMFnZKw+VBpw0/H6XfhyLqUap8e2pC64oaGwFdWcIwjtCgiL43BJVckhhlMOjGmkXgs2C72Q02dK6A0NlS+0aob4nyiq3yO2BPTohkqkCbQ5L2nQ8OzXaHPwOGT5ZBd8NmTvMPSeTzaaonS2NmbXWiXTX5CegdP1Lc75YMT8Q/g1K467bOuGII28hV4XFxpfekAhSr4okRpbGJt0sNf31n/bGOy7cYk4Zqc7NJlY86V2ryusPpdkSO8ZI9wpU2lY66IujrsL8AGfl7tCldeXkBdg3AQ+qrAuWBXUuqKn3xyxbDUTijNkY+Ug5uaNEXSyx495rXDqkXDiergCipos/7liskuuqrfKi12Zjwo7V0qqFT4BNDGZg8v6cTpQje9sqaiqbRYS2sSpU2lguj1FQYjTWbN+h+xGnr0x9v0lLaX7Dw6+6YoDart8GrR0GATW2h1+S7Pn9BRWldavZ2D/5+mtKNcLRbeeC9rhQ0n4N1IR2kdYcHBDDBIVxqpdoGld3aof7O7iJMNQokv3C/QURp4YtBBSYYL6X9pSqtcnKlwN56dQ2iJHRcfTrQYCX4V83W0lAZvfMyOZOEczNyadBi/UFrDcdAcdytWK0SqCRnMeUNpy+cCJ64a0c9ZiEWPBq9BmGPiZypJ1z0/UpIy2VUXwWLuSob6NvJ1avW18mpQl0b19SQIZkvWVnt1V6w21dv83JwDJhfqhsNjDgjaYz53qPaYXSYfdYr28DE/vTPEex5Mzw8eEWnwoGp/B/SUtP8+9NBDn55/QyUdkm33/v+z6b4fU+0vwWu1HiFbWC2KnQGLxWKxWCwWi8ViQck/ellqhz04aBgAAAAASUVORK5CYII=">
            <a:extLst>
              <a:ext uri="{FF2B5EF4-FFF2-40B4-BE49-F238E27FC236}">
                <a16:creationId xmlns:a16="http://schemas.microsoft.com/office/drawing/2014/main" id="{C934E2E7-0ACF-9D40-A9B5-172856F6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1" t="4963" r="32594" b="29760"/>
          <a:stretch/>
        </p:blipFill>
        <p:spPr bwMode="auto">
          <a:xfrm>
            <a:off x="6660406" y="4474357"/>
            <a:ext cx="664744" cy="63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:image/jpeg;base64,/9j/4AAQSkZJRgABAQAAAQABAAD/2wCEAAkGBwgHBgkIBwgKCgkLDRYPDQwMDRsUFRAWIB0iIiAdHx8kKDQsJCYxJx8fLT0tMTU3Ojo6Iys/RD84QzQ5OjcBCgoKDQwNGg8PGjclHyU3Nzc3Nzc3Nzc3Nzc3Nzc3Nzc3Nzc3Nzc3Nzc3Nzc3Nzc3Nzc3Nzc3Nzc3Nzc3Nzc3N//AABEIAJcAlwMBEQACEQEDEQH/xAAbAAABBQEBAAAAAAAAAAAAAAAAAQMEBQYHAv/EAEQQAAEDAwAGBgYHBQcFAAAAAAEAAgMEBREGEiExQVEiYXGBobETQlKRwdEHFBUjMmJyJDNUkvA0RIKTssLxFlNjc4P/xAAbAQEAAgMBAQAAAAAAAAAAAAAAAQUDBAYCB//EADURAAICAQIEAggGAgIDAAAAAAABAgMEESEFEjFBE1EiMmFxkaGx8BRCUoHR4TPBBkMVNFP/2gAMAwEAAhEDEQA/AO4oAQAgBAJkICBc71b7W3NbUtY7gwbXHuC8TsjDqzPTjW3P0ImSuGn7sltvoxjhJM74D5rWllfpRbVcH/8ApL4FBVaVXqpJ1q58YPqxNDR81hd833N+vh+ND8vxK2W4Vk372rnf+qRxWNyk+5sqmuPSKGRNKNokeDzDio1Z75V5D0Vyrof3VbUMxylcpU5Lozw6KpdYplnSaX3umI/a/TNHqytDs9+/xWRZFi7mrZwzGn+XT3Ghtv0gROIZcaQx/wDkidrD3LPHLX5kV9vBpf8AVLX3mtt10orlF6WiqGSt4gbx2jeFsxnGXRlTbRZS9LFoTMr0YhUAIAQAgBACAEAzV1UNHC+epkbHEwZc53BQ2ktWeoQlOXLFaswN+02nqC6G1AwxbjMfxO7OXmtKzJb2iX2LwqMfSu3fl2MhI98j3Pkc5z3b3OOSVralukktEeeCEiKCREAIBChIiAFAPcE81NM2ankfHI3c5hwQvSbW6InGM1yyWqNvo9p3gtp703HAVLR/qHxC268ntIo8vhP5qfgbyGVk0bZIntexwy1zTkELcT1KNpxejPaEAgBACAEBBu90pbVROqqt+q0bhxceQXmc1Fasy00TvnyQOVX2+1V6qS+d2pC0/dwg7G/M9arrLHN+w6jFxIY8dF17srgsZtCFCQO5AIoJEQAgEQCISCgCFSBEJL7RrSWoskojfmWjcenEd7etqzU3OvbsaGbgQyVqtpef8nVaGsgrqWOppZBJFIMtcFYxkpLVHLWVyrk4SWjRIUngEAIBitq4aKmlqal4ZDE3Wc48FDaitWeoQlOSjFbs4/pDfJ73XGeQlsLciKLP4B19fNVtljm9ex1WLjRx4aLr3ZWNKxm0hxqEnpCRCgEUEiIAQCIBEJBQBFIEQkFAL/RHSJ9lrQyUudRSn71vsH2h8Vnpt5Hv0NDPwlkw1j6y+fsOsxSNlY17HBzHAFrgdhBVkco009Ge0IEO5Ac1+ki9uqZ/s2mf9zTnM2PXdy7vPsWtkataIycM4hVDO8GS67J+T+/mYphzuWidgOAoekewUJPaEggBQSIgBAIUJEUEggEUgRABUEiIDoP0dXwyRutNS7awF1OSdpbxb3b/APhb2NZquVnPcXxOV+PFdev8m6G4LbKQr9IbkLTaKis2azG4jB4uOweKhvQwZNypqczjDnOe9znu13OOXOJySeJWA5fmlrza7kRw9FIW+r6q1bIaM+m8I4gszHU31Wz9440rEXCPbShI4ChJ6GScAZJ2ABQNluzT2jQutrGtlr3/AFSI7QzGZCOzc3v29S2a8ZveWxVZHFq4ejUtX59v7NPSaIWanb0qZ1Q7i6d5cT3bB4LZjRXHsVVnEcmb9bT3Er/p+zYx9mUZ/wDk3K9+FDToYfxV/wCt/Ej1GidmlB1aNkJ5sHwKwWYkJ9G17mZI518estSkrtFm0gMjKaGaIby2PpDtHyVVkYmTVvGTaNyrO59m9GVwt9H/AAsP8gVf41n6mbXiS8z2LfR/wsP8gUePb+p/Ennl5ntttoj/AHSE/wCALy77f1P4jxJeY4LVRn+5Qf5YXn8RZ+p/Ec8vM9i0UHGip/8ALC8/iLf1P4k+JLzH6SipKOpjqKelhZLGctc1gBCmGXdCSlzM8WN2RcZPZm5glbNEyRm5zQQuxqsVsFNdygnHlk4swf0mV5MtJb2O2AGaQde5v+7wSb7FJxSzeNa95h1jKgbnjL49h6Q2j5LxOOqLbg2f+DyU5erLZ/z99iPG7gdy1Wj6XGWg80ryZRxpJIABJO4DeUJ10WrOlaJ6NMt0bKyuYH1rgC1rhkQjkPzcz3LfppUFq+pzWdnO98kPV+v9C33SqGie6noGtnnbsc8noMPLrP8AWVdYvDpWpSs2XzKG7LUNo7syVZeLjWnM9ZKR7DHarfcFcV4tNa9GJoTusn1ZCEkgOyR47HFZ+WPkY+Z+ZPor7c6Ij0VU97Af3cxL2+O7uwte3Dot6x+GxlhfZDozZ2HSWnuhEEoEFVwYT0X89U/BUmVgTo9Jbx++pY05MbNnsz1d7Sx2tUwDHGRgG/rAXMcQwdU7a1v3Rb42Ro+SZVtgYOZXPczLIcDAF5B6woAYQC6qAvrDNrU7ojvjOzsK6Tg1vNU4Ps/kyrzYaT5vM5lphUmp0lrn5y1jxG3qDRjzz71Zy6nGZs3LIk/2KdeTWBARp2ar9Ybnea17I6PU77/j3EPxFHgzfpQ+a/oRjlhOlizYfR9axWXB9dK3WhpcagO4yHd7ht9yz40OZ8z7FbxTI5K1XHrL6f2aXTG8uoqdtFTOLZ5m5c4bCxm0bOsroeHYqtl4klsvqcll3ci5V1Zgl0BVggBAIpABxa4OY4tcNocDghGtVowdI0WvH2tQffEfWYejJjZrcnd+PeFzOdjeBZ6PR9C4xrvEjv1Q1XUwgqCGjDHdJvV1LhuI4you26Mv8a3nhv1QxqquNjUUNQBhCNRcINSfZXalZqk7HNI+Ks+ET5cnTzTNTLWtZyutk9NXVUvtzPd73FdGz59Y9ZyftYwoPAIBHtD2lp3FRJcy0NvBy54d8bo9vmu5EGQSDvC03sz6pTbC2tWQeqa1/Y65oJSim0ZpT605dK48yTs8AFv0LSCOe4hY55EvZsY2+VRrLvVzk7DIWs/SDgeS7HFrVdMYnL3T57GyAs5iEQApAIBChBd6HVbqa/Qsz0Jw6Nw7sjxHitDiNanjt91ubOJNxtS89jcXePWhjkzktdj3/wBBcLxivWhS8n9To8OXpteZWYXMFiKAhIKACAepX+jqGP5Z8lnxZ8l0ZffQx2R5oNHK3ZDjnfnauvPmrBACAEAxUN2a4H6lguj3Ox/4xxDd4k37Y/7X+/idj0YwdG7Zq/wrB34W5V6iNjL/AM8/ezmkoImeDwcR4rtI+qjmJdWeVJ5EUkggEyhAICbYgTeqHV3+nb5rBlaeBPXyZmo/yx950u54FI79TfNcHxT/ANWWvs+p0WN/kRUrkS1EQkEAIBdudm9FrrsQc3uMfobjVxEY1J3tx2OOF276nzW1ctkl7WR1BjBACADgggjIO9NNdj3XZKqasg9GnqdO0AqhPo5DESNene6I9mcjwIXur1NPI7GWTHKSuj+Zb+x918TJaRUhob1UxYIa9xlZn2XHPgcjuXXYVvi0Rf7fAo74cljRWraMIZQCFCAQCIC/0JozU3pk2DqUzS89pyG/PuVfxK1Qo5e72/2beHDmt18ja3V49Exg9Y57guE4zZy0qHm/odDhrWTfkVy5kshEAIAQDtIz0lSxvPPktnDr8S+Mff8ARmK2XLBsw2mtKaXSetbjDZSJWnmHDb45XXyW5wOfDkyJe3f5FGvJpggBACA0eg93bbbp6Cd4FPVYYc+q/wBU/DvXuD3LDh+T4VnJJ7S+pstKrMbpSCSAftUAJYPbb7PyVngZXgT0l6r+9S5yafEjqupzpwcxxa4Yc04IPA8l0iaa1RUCKSAQCID3DDLUTMhgYXyvOGtG8leZzjCLlJ7Exi5PRHTLBa2We3CIub6V3TlfnYT8gFy+XkePY5dl0Lqinwoadxirm9NO5w/CNjexcNxDJ/EXtrouheUVckNBlaRnBQAQAgJ9lZrVhdwY0nvKtuDV82Q5eS+v2zUy5aQ08zPfSdbyW0lxYNjcwyd+1vx94XSWLucrxWnVRsXbYwOVjKUMoAygDKAQ7UBv9ENLGSxx2+6yaso6MU7jseOAdyPXxWSMuzLvBz00q7Xv5lzfNHKS6ky7YKn/ALrRsd+ocfNWONnWUbdUb92NCzfozJVmit2pnHUgbUM4OicPI7Vb18Rx5rd6P2/ehXzxLY9Fr7iCLNcy7V+oVOf/AFlbH4qjTXnXxPHgW/pZY0OiN0qSPTsbSs9qQhx/lB88LWt4lRBej6T9n9mWGHbLrsbC0Wais0TnxbZMdOeQ7cfAKlycuy/aXTyLCqiFO6K37bbeKqWK3nNBTkB83Cd/sj8o3k8SRwzmg4pl+HX4cerNjC0vsbXqx+b/AKHVzBdAoJBACAEBdWSLUgdId8jtnYP6K6fg9PJRzv8AM/l2/wBsrMues9PIdvdujutrqKKQ4ErcB3su3g9xAVs1qjQuqVtbg+5xKaKSCZ8M7NSWNxa9p4Eb1gOUlFxbUup4Q8ggBACARBoX1m0suVrAi1hU0wGBFL6o6nb16Umjdoz7qVp1RqaTTy2SD9qhnp38dmu33j5L2posq+KUyXppr5kw6Z2Nrf7W89Qhf8lPMjL/AORx/P5FZcPpCoIGltFSzVDwNhfhjfifBRzoxy4lX+RN/Ix120hvGkkzKQyARyuDWU0exhP5jvPfyWOyxRi5PojTldflTUF37G6ttDFbaGGkh2tjbgu9o8T3lcfk3O6xzZ2eNjxoqVcexJWA2AQAgBAeo43TSsiZ+Jxx2dazUUyusVce54snyRcmaiKNscbGN2NaAAu1hBQiox6Ipm+Zts9FeyDnn0j2IskF4pmdF2G1I5HcHfA9yxzj3KXieN/3R/f+TCLGU4ZQBlAGUAiAEGoIBCcBCNCNI7JQzRW2hrtBbXgOukzdrssp+zc53w9/NU3FMnZUx/c6bgmH1vkvca9UR0gIAQAgA7AhBcWalLWfWHjpPHQ6hzXS8JxOSHiyW7+n9ldlW8z5V0Raq5NQEA3PDHURPimaHxvaWua4bCChDSa0Zx/SvR2Ww1mGBz6OU/cyE5x+U9fmsMo6HNZmI6Jbeq+n8FGvJp6ghGoINQQAgEQDb3bEPUUe7XQPulxipIyQHnL3D1GDef66livtjTW5y7G9iY7yLVWvtHUoYo4YWRQtDImNDWNHABcjOcpycpdWd7XBVxUY9Ee14PYIAQASgJlsovrUmvIPuWn+Y8vmrXhuD40vEn6q+f8ARqZF/IuVdTQAYXUlaKgBACAjXChprjSSUtXE2SKQbWnzHIozxOuNkeWS2OT6UaMVVimdIA6WhcehMB+HqdyPXuPgsMo6HOZeFKh6reP31KBeTSEQAgBAI4oBiR2xDIkbzQ21/Urf9ZmbieqAdt9VnAd+/wB3Jc7xPJ8Sfhx6L6nZcGw/Bq8SXWX0NAqsugQAgAkc0IJlBQSVREj8th8X9nV1q1weGyufPZtH6mtfkKHox6l/GxsbGtY0NAGABwXURiorlXQrW23qz0pIBACAEAIDxLEyZjmSNa5jhhzXDII60IaT2Zg9ItAWvc+osbmsJ2mmedn+E8Ow7OxeHDyKjJ4YpelVs/L+DB1dLUUU5grIJIJR6kjcHt6x1jYsTTRTzrnW+WS0Yyh4DKAae5D0ifo1bPtS5tbI3NND05evk3v8gVqZuQqKm11fQteF4n4m5a+qt3/B0pcr13Z3CQKCQUgWJj5n6kLC93JvDt5LLTj23S5a1r9PieJ2RgtWy2o7S1pDqoh54MH4R2810GJwmFfpW7v5GhblOW0dkWoGFcGoKgBACAEAIAQAgDAQEWvoKS4QmGtpop4/ZkaDjs5FNEzxOuFi0ktTJXH6OqGYudb6malcfUd94we/b4rw4LsV1nC6pbwehnK3QC+QFxiFNUMG4xy6p7w4DzK88jNKXC7l0aZnq6zXOi/tVIWAcddh8nLw0zC8S6PVfQ22jtFFa7ayEkenk6cxA9Y8OwblzGdbK+56dF0Oz4dixxaFF9Xuy6iill/dRud3gLFDCvn6sfmjcldCPVkuK1Vbz0gyNv5nZPuHzW7Xwa+XrNIwyy4LoTIbPENs73yHkOiPD5qxp4RRDeesvoa88ub6bFjFEyJmpGxrGjcGjAVpCEYLlitEazbe7Z7XogEAIAQAgP/Z">
            <a:extLst>
              <a:ext uri="{FF2B5EF4-FFF2-40B4-BE49-F238E27FC236}">
                <a16:creationId xmlns:a16="http://schemas.microsoft.com/office/drawing/2014/main" id="{E7DFE7AA-298F-C042-AA43-BB61D3A1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59" y="195372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ta:image/jpeg;base64,/9j/4AAQSkZJRgABAQAAAQABAAD/2wCEAAkGBwgHBgkIBwgKCgkLDRYPDQwMDRsUFRAWIB0iIiAdHx8kKDQsJCYxJx8fLT0tMTU3Ojo6Iys/RD84QzQ5OjcBCgoKDQwNGg8PGjclHyU3Nzc3Nzc3Nzc3Nzc3Nzc3Nzc3Nzc3Nzc3Nzc3Nzc3Nzc3Nzc3Nzc3Nzc3Nzc3Nzc3N//AABEIAHEAcQMBEQACEQEDEQH/xAAbAAACAgMBAAAAAAAAAAAAAAAABAUGAQIDB//EADoQAAEDAgIHBgQEBQUAAAAAAAEAAgMEEQUhBhIxQVFhcRMiMoGRsQdCodEUM2LBIyRSkvBDU3Ki0v/EABsBAAEFAQEAAAAAAAAAAAAAAAACAwQFBgEH/8QANBEAAgEDAQUFCAIBBQAAAAAAAAECAwQRMQUSIUFRBhNxgcEiMmGRobHR4RTwQiQ0Q1Lx/9oADAMBAAIRAxEAPwD3FAAgAQAIAEACABAAgBCoqiSWRHLeVmtobVbbpUHhdfx+SRTpc5HShmu3s3HvDZzClbGvO8h3MnxWnh+hNaGHlDauxkEACABAAgAQAIAEACABAAgAQAliFRqNETTZzhn0VJti8dOHcwfF6+H7JFCnvPLEGnJZYksy15Y4OabEbE5SqypTU4aoHFNYZLU8zZ49ZuR3jgttZ3cLqnvx15roQZwcHhnVShAIAEACABAAgCvYxj4ie6CiIL25Pk2hvIcSqDaW1+7bp0Neb6eBaWtg5LfqadCwq/KsXkrIY52QF4MrzkwZnz4JidzTjUVPPtPkOKlNxc8cEMJ8bME2GaG8AV2ao7Wd7ydpy6LB3VZ160qj5/bkWsKe7FI2Y/JRzkkbkoOYNoZnQSBzfMcQpNpdTtqm/HzXU5OCmsMmIpmyxh7TkfotrQuIVqaqRfAr5RcXhnRPCQQAIAEAVvSvGTSsFFTOtPI273A+Bv3KqNqXjpx7qGr+i/Za7Ns+9fez0X1ZUo3ZWWUlHgX8kWbE9IyKSKOhuZnxgySW8GWwc1p6m1IulFU3xa4/D9lJb7NzUcquifBdf0JaOT62Lw65Jc7WzO0mxUSx/wB1F+P2JN/TxQePh9y6VE8VNEZZ5GRxt2ve4ADzK08YuTwllmeSbeEV3EtM8EiikjiqzLIWkDso3EX62sn6mzbupSkoRw8PGXgl0rOq5JtcCvw6SYa4gOlcz/kwrK1Oyu1KayoJ+DXrgtHBkxR1cNQzXglZI072OuqOvbVreW5Wg4v4rA1KI1rpkbwZvdBw70dR2ElnfluycP3Vls68/j1MS916/n+8hqrT31w1HqefspzTvNx8h5K4tbnuLh2s3w/xf2XovkRpw3o76HldEcEAcauoZSU0tRLkyJhe7oEic1CLk+QunTlUmoR1Z5ZPVyVlVLUzG8kri48uXlsWRrSlUk5y1ZtadGNKChHRGWOUWUQaGY5LKPKI1KI5TTuimjlYRrsddpIS6VadGanB8URqlNTi4vRlf0nkxKqrTNXzumhJ/hWyYzlbcfdeqdn9o215QxTW7Ne8ufiuq+xFhSjRWIoiA1aAeUkYIQd4Gad9XTSdvRGVr2/NGCfVRLujbV4d1cJNPk/T9CJY0Zc9HNIWYoDBPZlYwd5o2OHEfZeabc2DPZ0u8p8aT0fT4P0frqzKngnmvWfSG3E2vdKOYOva6zWXPeYNW/Lcn6tTfhB81w8tV6jShhv4k3Ry9tA1+/Yeq11jcfyKEZvXn4ldUhuSaO6liCtafVRgwURN2zyhp6DvH2Cg7QliljqW+xqW/c7z/wAV+jz9jlQSialokKamdI0OLg1p2WzUKpUSeCLUqKLxgdZRNt43egUdzyR3WfQ2NLKzwWePQrjE97F6gW6zSyWO7Tta5u1KpVJ0pqpTbUlo1qclusjanR/tiXUN2n+hwNvXctts3tjKOIXscr/stfNfj5EacVHimQD26ri07QbZFb+LUkmuYhVDpR4hVYbOJqSUsPzN+V3UKHf7Otr6l3deOej5rwZ14ksMu1DLQY9TxVvYME8bvEMnxu4X4e4Xl9/SvNkVpWrm3CS8pLw0yvmn5MZw48B512O5KnjxHFxBsiXg44naN178guSQiSwS2DyfmR9CP89Fe7Dqe/T8H/foQLqOjJNaEiFE+JMx7bD4r5BsjiP7QP3VbtD/ABXiaXs/D2akvD1Kg1yqpRL9odo6swZHvNO7godagp8VqRqtHf8AElqarilcGtcdbgQoM6U4akGpSlHixmWoipojLPI2Ng2lxS7e2rXNRU6MXKT5Iizaissjn6U0jTaGOWXn4R9c1qrfsZeVFmrOMPq/RfUhTuYckKYjpHNVwGGBnYMcLPdrXcRw5LQbL7J0LOr3taW+1pwwl8cZfEZdfOhBFa1iozOMpySGPRkSWh1a6nxn8PfuVDC0j9QzB91k+1tpGtY97jjBp+T4P0fkPaovUh1mEeYXmcHhnUsMXbKpm6O7o3TO7jnHfsTFX3khiouOCRwZ96q3Fh/ZWuyOFz4p+hDu4+wTllqCvPPfiaSzEMNO58Mg8wW/+lEvIZipdDT9nuNOovivUqTHqqlE0DR1a5MSiNtDuHSBtXHffkotxDNNka4jmmyu47iU1XiszJSQyB5jYzcLZX6lejdn7KjaWUJQ1mk2+ufRcjK3NRuTXQ5wyZbVfKRAkxhsiUpCFIDILJW8SITF5XhcbJcGdMAcTpBRW/3CT/aVR9oGlsytnp6ol0+J6MZRbavJIxbJG4KRvLn6rdpKsmt2OWPyWFkkw4RwkcAoCzOeSE1mQ7gDtet6MJ9ldbLj/qfJ+hGvlil5lkWjyVJSPitTE4TR1zW3/DVGq88GPFj9Q1Eob8XHqX/Z+ru15U+q+q/WSgNffYqaUTWtHVrk1KIho7MeQQWmxGYKZlDI3KOVgidJIP5oV8Y/hz2D7fK8DMee31Wt7OXm9b/xZP2oafGPL5aGR2lbSo1c8mR0U1lpclRJMZZPzSt4QkBnySlIfgcJZua7vE2mTGiFOXVb6147sYLGc3Hb6D3WR7V3aVGNrF8ZcX4LT5v7FnbU972i2mc2yzWHhT6kzcO9I3sxd2bzt5LlepvvC0Gqj3tNDvNLaMDiUmjDMsjcYcSa0UYXyTy7mtDQeuZ9gr7ZlP2pT8iu2k8KMSx2KuMFSR+kGHNxbBqugdYdvEWtJ3O2tPkQClJ4eSRaXDt68aq5P6c/oeG0z3xudTTtLZYiWuadoIyI8lEuqOHvLRnoyakk1oxtrlBcTjR0a9NSiIaNyWyRuikaHRvFnNO9cpynRqKrTeJL+/8ApGuLaFeG5NcCCrMOkgJdEDJFxG0dQtlY7Xo3CUansy+j8GZS62ZWoPKW9HqvUTDyN6tytwg1zxXeIuGMjlHh01S4GQGOL+ojM9Aqq+2xQtotR9qXRer/AKy3tLGrV4tYRaqQNiiZFC3VY0WCwdxVnWqOrVeZMvVSjTjuofheG9eKiSWRqSyMslTe6MuJykqNeTI5NyUyjS3Y+J2MMIv2j1KaXC4g8Wkk77vPZ9LK/tKXd0kubMze1e8rNrRcCTUkiAgDyf4n4A+ixBuNUjbQVBAm1R4JOPQ+/VOLEo7rNdsK+7yn/Hm+MdPD9fbwKrTziVvB42hV1Wi4P4GhGGuUdxOYNw9NuIlo3D024icGHMjkzkjY7qAUuFWtTWITa8GxidvSm8yin5GzI4meCNjejbLlStWqLE5t+LZyFvTh7sUvJHUOCj7o7g3bLbek7ghxGI5uaQ4DUoGZazUGo094/RO0bfee89BHd5JfRLDnYnXhz2/y8NnSE7HHc3z9lY0qG9LL0RX7SuFb0sL3np+T0tWRkwQAIAXrqOCvpJaWqjEkErS17TvCBdOpOlNTg8NHiGlejdVo1XWu6SkkcewqOP6T+r329HcKa4m72ftCF7TyuElqvXwI6GrBsJMjx3KHUt2tCwyNtdlfcoridNg5N7pzBsHJLicwbB6TuhgzrpO6JwZ17Z3RuhgXkxAM7sRBPHcFJpWblxkc3MjuA0FXjVc2mpBdx70kh8MbeJ+29TO5wRbyvTtaW/PyXX4HseEYbBhVDHS0w7rRcuO17t5KdSSWEYa4uJ3FR1J8x1dGAQAIAEALYhQ02I0r6WthZNA8Wcxw2/Y811PA5SqzozU6bw0eU6UfD+tw5z6jCA+spNvZjOWMdPmHTPlvTiknqa6w23SrYhX9mXXk/wAeZTGvkiJDXFpG1vNclST1LvHQ7NrXjxtB5g2UeVt0DJ1Fcze130TTtpHcmfx0e5rz6Ln8WQZNHV7vljA5kpcbPqwOEk8kn5jsuG5SYW8YaI7gsujOheJY0WTTNdR0Rz7aRveeP0t39dnVONqJVX216FrmMfal0Xqz1vBcHo8FoxS0EQYza5xzc88XHeU03kxtzdVbqp3lV5f28CQXCOCABAAgAQAIAEAQuM6LYRjRLq6jYZj/AK0fcf6jb53SlJrQm220Lm24U5cOmq/vgU+v+Fjbk4fijgLZMqI7/wDZtvZL7zqi6pdo3/y0/k/R/kh5PhpjzD3ZKGTm2Vw92ru/Emx7QWb1Ul5L8mGfDXH3GznUTObpj+zUb8Tr2/Zrk/l+yUofhZM7VNfijGj5mQREnycfsjveiIlXtHHSlT+b9F+S24NoXgmEObJDSiaduyaoOu7qNw8gkObZT3O1ru4WJSwui4fssSQVoIAEACABAAgAQAIAEACAMFAAuHA3IOgF0DKABAAgAQAIAEAf/9k=">
            <a:extLst>
              <a:ext uri="{FF2B5EF4-FFF2-40B4-BE49-F238E27FC236}">
                <a16:creationId xmlns:a16="http://schemas.microsoft.com/office/drawing/2014/main" id="{F40BAAEA-8410-BA4D-A5EA-1C7CB964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502" y="189767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ata:image/jpeg;base64,/9j/4AAQSkZJRgABAQAAAQABAAD/2wCEAAkGBwgHBgkIBwgKCgkLDRYPDQwMDRsUFRAWIB0iIiAdHx8kKDQsJCYxJx8fLT0tMTU3Ojo6Iys/RD84QzQ5OjcBCgoKDQwNGg8PGjclHyU3Nzc3Nzc3Nzc3Nzc3Nzc3Nzc3Nzc3Nzc3Nzc3Nzc3Nzc3Nzc3Nzc3Nzc3Nzc3Nzc3N//AABEIAEYAUAMBEQACEQEDEQH/xAAbAAEAAwEBAQEAAAAAAAAAAAAABAUGAwIHAf/EADwQAAEEAQEDBgkLBQAAAAAAAAEAAgMEEQUSITEGFZOxstETIkFRU2GRocEzNUJicXJzgYKD0hQjMjRS/8QAGgEBAAIDAQAAAAAAAAAAAAAAAAECAwQFBv/EACwRAAIBAwIEBAYDAAAAAAAAAAABAgMEERIxBRQhYRNBkbEyNFFxgfAjJDP/2gAMAwEAAhEDEQA/APuKAIAoYI8tgRWIontIEuQ1/k2hvx7M+xY5TUZJPzB3CyIAnAyjYONSwLUPhWtIYSdkn6Q8/wCapTnrWUDusgCAIAgCAIDMa3rDp5P6OiwyFrgdtoydoHPi461xbu9cpeHSWSrZQSTzSu2pZpHnzucSuRKpOT6yZXqe4Z7QzFBLN44LdhhJyPsV4VaqemLfUZZqdC1hlxorytbFOwbmjcHD1dy7lleKstEliRdPJdBdIkIAgCAICv120aulzyMOHkBrT5snC1L2q6VCUluQzE1rElWVsteTYeNwIXmadWVKWqL6lEcy7JJJyTvJVHLL3IOlexJWlbNA/YkbwKtTqypyUovqSfkdh8M7bDH/ANxrtsHPEqYVXCetPqFlH0SJ4kjY8cHAEL18ZaoqRkPasAgCApOU96epBC2u8sMjjlw44C5nEa86UEoPcrJsqYdUtv0iyHybTons2XuaHHBJ3b+PBaMLyrK3lqeWsEJ9CFznc9JH0LP4rV5ur29ENQ50uekZ0LO5Ocq9vRDUOdLnpGdCzuTnKvb0Q1A6pcx8pH0LO5Obq9vRDJN1XVLjJo4opnRtZEw+JuyS0HPv4LauruqpqMXjoiWzR6PZkt6bDPLjbcCDjy4JGfcuvaVHVoxm9yy2Jy2gEBm+WP8AhU+874LjcW+GJWRS1vmu996LrK5tL5ef49yq2Ia1iAgCAHghJM1b/c/aj7AW1d/6r7L2D3NVyb+Zq/6+0V3eH/LR/fMuti0W6SEBm+WPydU/Wd8FxuL/AAxKyKauDzXe821F1lc6kv69T8EeRCWqVCAIAeCEk3Vxi4PXFH2Atq7X8i+y9hI1PJvI0avn63aK7nD88tHPf3LrYtFvEhAcbNaG1GY7EYew+QrHUpQqrTNZQKvWdPZFo0sNKHADg8taMk79/rK0ru2StnCkiGuhj151prdGME44phvYBRhg/WMdI8MjaXvJwGtGSVaMJSeEiepujplWxBALcLXvjYG5/Jep5anOMfEjlovgmsY2NgYxoa1owAOACzqKSwiT0rAIAgCAzvLAAVq/4h6lyOKpKnHH1Ky2IvJDfbsfhjrWDhKTnLJESBruOd7QH/Q6gtO9SVxNIiRqtAA5orbvonrK79kl4EXgutixW2SEAQBAEAQFdrWm85VhG14ZIx200nh9hWpd23MQ05wyGsnHQ9IdpvhHyyNfJIAPF4ALFZWbt023lsJYIuq8n5Ld11iCZjfCY2g4HceG5YLvh/iVdae5DjkuqVdtSrHA05DG4yfKunSpqnBQXkWO6yAIAgP/2Q==">
            <a:extLst>
              <a:ext uri="{FF2B5EF4-FFF2-40B4-BE49-F238E27FC236}">
                <a16:creationId xmlns:a16="http://schemas.microsoft.com/office/drawing/2014/main" id="{34DB5E7E-EE2F-654E-B086-D3D7E847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236" y="3349273"/>
            <a:ext cx="1016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ata:image/png;base64,iVBORw0KGgoAAAANSUhEUgAAAJcAAACXCAMAAAAvQTlLAAAAw1BMVEX////DAC/dADHQADDDAC3dAC7aAAC9AADBACLcACTbABXAABTqv8LcACDyv8LdACnlYHDSYG/CACnAABz++PniRVrLRVjbABv67fD13+L78vP42Nz75un2zdLNUF/EFjLytr3flJ3gN03bAAvlrLPkW2jjpKu+AArfMkLskZvLUVjWfYHvqrDunKTUOknkanLdIC3DHivpio/pg4/EKzfiUVvSanLmanreLznGJkDbi4/GPUHoeoXgQUvfHTnIPknQPT8NUyLUAAAIYUlEQVR4nO1c6XriuhIkIG8YQ7CdADZrCFuAIQvJZM95/6e6mCW0LNnudiDc7xzXr5mAcNFqlUotiVwuQ4YMGTJkyJAhQ4b/ANzG/E+v4Z6aRgj12cIqFsxRddg8NZU96uXBrWHk84Uzpjt37VL91ITWKN9/qhUlnw94rcBsrfNaOnF/eo2HccVak9rxCqg5+nLqeydj5c8u+rUdKcBrxYw52uWwdQJOrjd7VKxKHmLPK4Dt2DdD73c7tN5dGH2elMArSLWR+XT9awPUbf19NiwlzErkFVDTnWW19RtBa91fqYaElJzXmpr28nrcVHOb8w+lJvRfPK9Nqr31mseKWmM2UIvySCXwCgaoqbWHjcOT8sqPzzUjhlQ8rwC6uWyXDqpqbvnB2mp6DIyBHk8smAvM6aGouf77h3T4haB8+h2WQGw9F3xN/Z+nWmt+pSJIrVCb5HpOIq8g1VYDtPejAerNHz+jh18oXLd+DhOwNWyzc9NLaTua3YXaT0yqbxh/V22ekjJsHzXb1Kpl8lyw0vSxlTD8eKj+qpmvYXkF0J23KsURua1JPkrTI8N1HjzAraIDtomarumv6AE6MWo0UgGv7rrpNY1XQM1xelheNSqrvPKxDfWXTSV2huY1t8i8+rNt2+GIzmuI5NVFSgMIl7JLX9dGSsUe+jWSV4vMa6WpO/RMIi1mYzW2eUtMe+V57xQaS2LA2B3WZrjPRF7GArQmSsUZW6IljMpLhd+4QdLWgBeWVu6ClmDGgGvdpgXMvkTzeqcJhVHmWpd0UobpT2hekyKFlvLBJ4j7RuJlYmV1JWB9Ci+1G2p+TcqwUbh5NHyVEi4jPO96DiVgGt4iNim8anOhPUlbNbw/bCp4oVjZejHeWN96FvgJPK/6FV4orHfJB+B965n9hV8feQM8L1XmhQm+1W4T1m3vaAttLaQfgJ+M9CmeVu4eLaxWV/oBZcyKbQ3nlcAL7Qwrj0BTZ/t/ujdY34p2hesnYPuxD7g0/wGp1sP6VrQrDIB1hooCg9yHXx2prcwuEXj5SGdYBJrqXRiXoFOR2so6ovxFw8M5MGUMjFdLLcApBelb2ZJUDsDx4jR1YBT0Kvg/TlsJrjDAByrBoKb6t/kCuwOdgvOt7IvE6xwzII1z0GJi5Qv8EvUSEzAuxMlALbkt4FPrY2XFy34B2VLCaCtJVlcChnCsnKZ21XV9VQOj3rtBZL5JkdVgcCXz6ndBg8CBFAJ3AP6GqQkQXGEAhDNUDPg9gnFSCApH4DnuKDlgGq12Xk/OL6ipm4m+EM6XZG1lI1o1M0jjhHBBTa2vDW7AizHwoGTfyjo0Xt5jkoBxmjpfL6DW+wojmMiJ2mpf0qr57iJJwFT4Rcf7fWT7D/h7orbqT8RSfpIz5HxqefMlNvvbOjQISTUBonyteiYh8Q04vrd1g83+EGeMSwmZT3KFAWbx8eI0tbHdENnwYjoYEF6CbyXzKsfnPbf2v99ODtv9NBP2Tby20lxhAD8fJxRKBb53Z4q2vHjrosVJBc0VBmjGOrAisPW57q7Ld/uPDrTssdrKltSdGDdOWDlN3UvKjhc3+P0438reyDt+HzG8rHvwRl+tbFGwt9Bg70xjpIK9UWnl4koB3Np/cnWxxeUOX9AextUE7DaZV0wtM1RPTUKMb3UoRYAN5tHO0ConNweI0VZCDXOHcqQDqwxoyRqjrRpVvuJqmZxPxWAYGTCNKl8rSxXFi/OpOERqK6GG+c0rSvCLYj01Ca8RAWM6nZcXsemhjOkHpxoRvpVSw9zBjVjaSuupSYjwrXo1xQGPB7mAqWmOPUT41hTyFeUMiZq6g3zbG72zDTGT8rKgT/XLPEoc4MpQrq1kVxhAusvNaaq7UIsQNRNCg51Ul2orqYa5Q0umE8UueIcfykD+/BfrwIEr01bG0pweakicoWLBdzzU4nidjbhoSLSVLdMcoPMkzhCWn3O58G5giBdj8M0S38reUh1RE50hr6nCkil8js/kxoiorSlcYQCxFMD5VHcRfj3Mi99iEX2rfZOK119BWDmf2hDmA+G87wt8f0vQVmINcwfBGVp/4cvvgr4J5zG5GkruMiwVKVxhgOtwXhe5YS2eOhR42dxKshQO2CiNfInOsLKAs6xkOhDPr5rQjwq+NYUrDBB2hpymilkv48Vn/jBUoNbSHTWv8z2lfMIXW5LZU+TFOpxy8ntZzEx3wta74nipnKaGtV7OK5RCU05b2Us6Xi63tFWuuKjL3L/s/L0NGzUYDJjdTnnsl9vlNqCmyk2Q7Nw2X5/ntJW0sw3B1TKLMFyutEog48U/3IcdSa5h7gCDwmuqqPVRvHjNz7WBVBC3YPbogqdXBucA8nMf0vP3+mUVAGq+k05WQ7XMigFAud9h6wCAFl+4pqA5wB4mj+MVAdu8SX2Dx53lYy90pOfFTDb8yb0FdzLGH0rG83KWrz+9stB4EC9W/YwX07XpIW7GNAYV3PETHC9bbx/qvk75QsWkGYYX077SDkMZumPE5ZNkXsxZphWtCNRnVuIASOLFHHN4+Duu9YdKwt5fAi/Hnh7nzmHrXY0dmrG8bO0pnW1GMXu0YpjF8LKdm+NeNZxd9SMHQCQvNnpJ6x3QcCefUbdlInixA6g7BvWHiBtPUl5MN4+U7iKa8hlA6lf19m/ezG8NJDOAZJ2mHTndBbjlZ2EGEOomzt0JLuS7s89iHC9mdn5ksdKjGZoBOF66/mvpLsJ/h+YM8NKPqe4oZmAG+OZ1dHXHoHvRD52fGH0d2MykgzdXLPC7GI7dO91PT/DwJsr3eTn99f/jZ0Q2aCyKlRUv3awe4a79j9Ba9G+16unTXYBb/nPqn1vJkCFDhgwZ/uX4H+tasqn8419xAAAAAElFTkSuQmCC">
            <a:extLst>
              <a:ext uri="{FF2B5EF4-FFF2-40B4-BE49-F238E27FC236}">
                <a16:creationId xmlns:a16="http://schemas.microsoft.com/office/drawing/2014/main" id="{48B4BC4D-0835-F74F-A636-84B018B8D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66" y="2859517"/>
            <a:ext cx="784805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data:image/png;base64,iVBORw0KGgoAAAANSUhEUgAAALoAAAC6CAMAAAAu0KfDAAAAaVBMVEX////lNavkJqf3y+bjGqXyq9jwndD75PHlMarkLKniAKH//f7+9/v++fz99ProXLfsfsT86vX40en52e3nTLLmPq7tg8b63u/87vfvlM31wOHxotP0ttzrc8DpYrnzr9nuisnqarzoVLS98XLEAAAMmklEQVR4nO1d2bKiMBCVECUBFGSRRQTk/z9yUNMskgW8IFg152Gqxit4CJ1Op7fsdv8xxMmocVqbxXQY2cHNHSd3D5mxNpdJiNyKYERrIEwqN1qbz2jYCUFUa0ARSey1OY2DX2Gi9UBw5a/Nagz0EGkDoFBfm5cavsZhXnPXNj/uscNlXnN34rW5KXARMK+5X9bmJkeqERF1oqVrs5PhdMEi5pqGL1teWiMiHPR62MmWl6bCFDPXNLNYm58Yx5twkj4n6u24NkMhbJm8PCRmu/ZALJmkD+DtqvazVNRrYT+vzVAIQ0V9u6Z7rKK+XYGxpQqmVjHbnaZHh8qYU2e7ynFXSocdl2vzE8K6UYVeL9emyMdpjxVqvR53nG3PBLNT531Hyh14nKcbE3jvghTaBYBouaWtXlzyttJC8kGyGakpCGplhQj0Y2cGExRma3N+wPaCzhpKkcPfnSK3ou1DETP3Vxd574I7jHB12BVcPYMLOwk6f0EoWVfk4yTs04mEhi8+7/yy95jBYUW7IKu6Qm46US0ELpOX5g8EJOYlXO0FtXCt5SPo+RbrqZda9Yc6o0rq+foEaR7iwdMqws7TUpyvYAZbhmty3v7p/hp0Whm2l9Xw7DOzydD9afI+ZKwlj8zk29sPY98Tcu3C5lzBHofu2+/u4TPmEPBc2lFCOCi+asUXOepqurtuvT6HEaZVZwbaFXzIBvhhNLTcKbp/T8tHTnfdwThtFscro2R63e97TPHjK3xyKszOwFNyn1lqrBqcj8+Xzs/WczHp/IlxRPf+JTd4opbh8dJZoTSEE57UCBgoaJ+9dH9Irpke9e2Nc6H1hNztLixsjhL6pjfOTKv0Hsm7ka7Ih1mf/CnSs2ty2KfeJCVkeYccP2Hi8NK5p53eu4oZ39PuqOiNYLyNldUIUje20beTqXnTW9sgTi/BiwFG+cHbjUXkhu0srE2rHKaR/zZQRU9E7ZxNR2cwTgZMX6f3Do197xWGF/CnZjlt1T9CgTty5LPOZa/3j27PP1wI7Y5S+Ta3QAmi/fCeBXtkdO1/3l8dEHlNnBvqm58E0THrrlWaw90O1gw76+7fKBkMbcR0ILpxTBP7BkvVu9HlV2/q6mhoHDPITJQT9phwzSca3Hurfj5QxdaBXUi5sTqd8cNDCoXTtYTwreJa/DhRWclXxN9h9oV8P9TDPvPyPswsHphZRsjQ1jWuPZHn71XIu6wNCKj3xgiXvOgEuNZFzrkTk0M2b3qwoq7IC0Cw3MAPVHvMR+CZJ3WgGM2D6NZX+AZPoCwvUA4aCmTMM4UnhdKAb29YTFxoJdwxn5gME40/4faBQFYbYImtY8l9hrWVx12vaxxA+UmUWArfEbwYI1H4Fagj1jJeKH9uoQclCmCOStwUJ5ipgSCSZ3kXueMvFC+rV+mgk0C0l7QSRkqexKCzkUFCHW0HUu5UrGTEUfInQlHcE3Z1qlh6CQpS9IRRKCUgvn8sjx0KI+UnZtQSTbHfiWHYbwK5ksTpX9eJfsDI5bOUCGZ4CmqPY7z0ASFhLBiETD7XqHAXHikUDBVEm0NmFgZKh5YVsK9qgkdTUB/apAyGgjrhU5euNW9QrFwfU1fIusaXdQMMq8sIZ5ZdgpHGnfKp/PfFsn50P9Aw1o0tkuEoH6LfzFSeglRpGFcokgeFXudd2CrrUa7bdgngvcKjQq8LDaRdKn1orjkLQkaCkf6IMyy83Jcvf+/cxx3z0CZvGU6Z7GKFNd0CtthcBenJ4t2kkuyU9hLLkYacC86NYhzLvDaswYLkvadQIrNYum5IrsQ83Zdw3V1yNM6wkvNHXTzs3LEbcyV2OW8L3F1YsKvjwx06wxpYrvDFq9YN/q66nlWVZFc3UjECfE2819tFlWCmmgnn212c+E9NuctRymY1PkxzDcJMJdybanyPgGwr8ELscvZZ/GziOGfOlXyio/bM7DyU8xQkL5+ZoDFJkvaBvF1Kcc4VCHB3CWwbCTJwlL17J5/wc/w28IgcxsUq03vP0WWGV67pYIAZmE+OxB3BPRlw7an4Gpo9l9h9dLws1t3Gh24GhcBcaxTjBwFQH1STYO4ZRRNIRqarTwrZWGxJplyvy/Pu8Os8PaFEoyBFZqzlv3yziKeU5XhpAaIJ3cMOxAE+ylU4MacxqkTfMF4qdLyF0eDl/SRERB12dfLVWYy9zJR5wHh5pbDYWhRBQT2u2KhNVYyAM9OspBII8mLU34Oh05GBr08gEUtR9wOIA0wPsTFYEC0I+BpqIepH2GJqEyzGd/igtkvucrMQdY/ph79lLrLnJ5T7/AtRhwCp+ackLhuiBTnvr8tQH+/ukgOcYSZPQS5DHYLPzh/TiGyov8Kcyb4IdfBH8GN1U6DDmsoxZZag3niBxri75LAv4m3WAtRt8JJLYgyjAXEUNFSQC1DXIUBafsa2j1IofPNTj0ExhrNkt55g2AeFkfNTz0ChzZT1JLzf7NShakpsZ09FJbD7Z6cOuzo8wxx9wYM7lv3P56YeQRygnC2ptTHlaF9BzkzdussN1Y8QgWfh3ltTZ6YOwUGJj/4DXMH125up81I/3xWbss/A3yzOSx0SN9DMNa8ZWGHdYZ+V+hnEZTbFCIB8E9IZ9lmpQ823OXuNdASekU4SwJzUDc7950I5HJU5qd8V6Sx/QRSC27r5aEbq4Fj+666OD3CGoWamzke9Tf5fJM0f9C514PbzUb8ycVmqfQSkByAI7sxGPfq7u0uO1hnGptJc1K1kMcUIaBRY+RqcuahHHwVIp+Ft2ZiLegjL3YKVcxaB9JTnf2eiDrswvGjDDjCRXnu9eajHkAhyX7SEqNmxPxNU5qF+AHFZuGautx2YhbrfpL3Oz7aPJnXWm4c6pJpNTGL4BBHzyjxS4OagrsNGQJUaMQNg+UD6LNQhQPqNjhdH1Lh5PqcOId94bneXHO2vxR+GfK0m2RxKW9D0JIZPYIOCRClhgfbjFKvplN7b9AZWtcuPVc0PD/optekNN320Z1a/4UEyDZrP3SXHMRn+Nr6Ni59Ye14W0JzuLjl8TrIlCrk5P2+wS16hCi0Xp9yg5OR+kRFvvUl1frtUkpM6MzJ+5YA6UfvKZf6oZ/qSxHiiLFGVgveENVn4O13ejvdPUzQDSWLsV0QmlSTGSvOGU+EjPzT7N6jLitlkhWy7SpoE/oVhlwy6PAlclxay0Y9S66bhJqtbkBWbyQvZtLDYL4xCXgQoKWSTdxx7VGcvDEXZpriQ7aQq7lkbwgK43fmurBJeF+JCNlUN3uoQU9/+qAsd5D8g60IXlkLDaGhxKDRMKWK+28uvDFNPXxjyQjYijgX5irLwZOnOzJHUEpH6sBQqRlyMPwvOiWIxvUsullo/mqQFwhxQ9kCQG+yieqYGBDvCEoi/YETnCUXik6Fq/iBs9/E3+Bdlv49Bh6V37EVNVrrFNnN3GTtf2wZoSDD4RJkOYolb23RvM2xt8zmOWd7SNW8pX2g5PXFGccehYRdmr6HQpzUaA0R52wEMm6m9i3htUEc0FNo9igL77XYJZf26FG2cPoEVt01tCNKYBz9/b+NEx4aCzpcANyLfb57VPe8Dh9lfyXcboCGt6Z21KzrNswhCwfhRsrzrjbCOYdKWZXn6J0WZtXWCb+3PztklZD3TtNt1mpM59vXikByGjeL2pN8o7nNF6bttieWgT9yzUVxNoND9T7SZqD1ftwMpJR9GmE6l1shEPW+4/D7pzieHuCniaJw6DdBqbfXFNqCF02tFedOnjY6t542xVAv5d/sNG9d+A9BJfaa9S1fIi6+fnfDWWG/YdPfoP9quDpsg20nbNHYRe0gNy+s3uw26yq1e3KHZbZ712Kct8YcV+m3WgKLq9ZJ8thh+IN7j9pUgE+9Bfxy9qlkXatt/zVOI4vKtz/Tj9Vu9hrBPgXZeb8RP2ranaNkd1wj02mnXu4HrcXcdng6GtOujTr19TmRuoIG8rfeamFPnwjsrgaAkDRoLkZiBv40jNvZjWsejjj0VZgtlHE7HlIb9NfHt9Ot/wHOHsXn+4FP3S8kGo3EaqBXukNdm8jaEvIfT3lQNPDKLTclKi6PiIJbF8oHngOL4m4kdcL4J1aFD1QblnEFx1NNXEt8+xA8fsPXDx5r98GFyJwX1DR/h98MHJ/7wcZU/fEio4mhWbctHs8oPxC03anu98LvHEP/y4c+7WBS+3P6R2zuPcq3HHzjo/BGK+tXj5etxH8SdH2crrM1qHE4l6YbgKCLJdi2Ad/huRdEztbD+t/pDvGkNRFni5o6Tu0n2W8QfsGKjRrzdnfSK+AeD9rvPAzVEoAAAAABJRU5ErkJggg==">
            <a:extLst>
              <a:ext uri="{FF2B5EF4-FFF2-40B4-BE49-F238E27FC236}">
                <a16:creationId xmlns:a16="http://schemas.microsoft.com/office/drawing/2014/main" id="{8BEF99E0-D0EB-9D48-BFA4-812E6A7D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89" y="3634789"/>
            <a:ext cx="707230" cy="70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3F5D43E7-2135-F64E-9D8F-B5DEA57E71F9}"/>
              </a:ext>
            </a:extLst>
          </p:cNvPr>
          <p:cNvSpPr txBox="1"/>
          <p:nvPr/>
        </p:nvSpPr>
        <p:spPr>
          <a:xfrm>
            <a:off x="3373635" y="3719556"/>
            <a:ext cx="12720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GraphQL</a:t>
            </a:r>
          </a:p>
        </p:txBody>
      </p:sp>
      <p:sp>
        <p:nvSpPr>
          <p:cNvPr id="65" name="Rectángulo redondeado 73">
            <a:extLst>
              <a:ext uri="{FF2B5EF4-FFF2-40B4-BE49-F238E27FC236}">
                <a16:creationId xmlns:a16="http://schemas.microsoft.com/office/drawing/2014/main" id="{D6B97DE8-9DD4-7843-B9D6-9591C48AD111}"/>
              </a:ext>
            </a:extLst>
          </p:cNvPr>
          <p:cNvSpPr/>
          <p:nvPr/>
        </p:nvSpPr>
        <p:spPr>
          <a:xfrm>
            <a:off x="5778828" y="2419109"/>
            <a:ext cx="2589597" cy="36442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54" name="Picture 30" descr="data:image/png;base64,iVBORw0KGgoAAAANSUhEUgAAALoAAAC6CAMAAAAu0KfDAAAAclBMVEVWPXz///9JKnOyqMFRN3m1rcO8tMlTOnvs6u9SNXtBH2/j3+jAuc1jToVKLHROMnZeRIPz8fVFJHGglbOto77Qy9n49/qCcp1sV4zc2OKKfKM3CGmPgqZgSYOGd59wXo54ZpTIw9M8E2w+GW0zAGeXiqwhtUlGAAAGAUlEQVR4nO2dbZeiPAyGiwJ1qbZSoLwoAvrM//+LD+6s87KtOmvb1Jzj/V3mmp7QhiRNSGSUylla1E1Pgqpv6iJluTIzEhN3m3Z0J7mgYckJoYLLHe3S1kSvo+fTvpc8OPWnKJf9fsrvo69r8kzc76Kc1Os76GwU4c3EJCrEyG6gq/IkQjNelziW6ho6O8jQeLclD8yMXg08NNs98aEyoVfbJzaWi8S20tGrOA7N9RPFcfU3erVFQT6zf6z7H3Q2ILCWd4mBfUVXh6d/Qz/FD+oLevnku+J3yfITnR1D0/ybjuwDfURj6O8S4wV9jYx8Zl+/o+c1PvQ6/40+kaf0FW+JkumMrvaINsaL+F7N6G2PbtHnZe/bGT1FtadfJNOIqA6hvcwW0ymSU4T2MlsMzQnbhaZ4TDtGcJr62dhJgdLUZ2MvCL6j9F2iJg3Kt3R+TxuyDc3wqNCCv/TSSy+99NLZVX5IQvAFF3FIv0N06SNKkqQs9vXQL2SwbNViGT0stWJtVY4iUMrKBv3yD0z1fyEynPboZ+XFBj6N4gZ9hk/GBfDKu0KPIlZQWJt3h37Ody6wokcr0EyQU/QoKgCDKY7Rozc4m3GNrvZg7K7RAXO2ztHh0iru0aM90LJ7QG+BXGETes7uaKVXnX3VAWbZTehpv7mjZjgsmf7DP6pOwdATcfcjKRb8RJIr1ZZRD+JFGtF/9pfjbLM2w7+B+AMW6PPXoSiM7BPIsWSFTigvTOgMJBlnh05oVum/j1YNhLFbopN4a0DPO4jt0Rad8El/gALJxlmji71h2UuI99QaPR4MR+sSBTrdtIYnoDAYup0MT0Cx6oSmWA2GxIn2AFWiMBgi9Ccg2RxNq56DFKB5sXUcjoBxh0Hhfpn39QkkBubgNNVddphaS3sfRvfYFUztnD26bi9p5g33q2zRF53++wEmN2OJHvOV9nOoKnQ79Pg0ab9eAS26ZUSA6OQRWL2iTRzm20W0i1Kw5PvD6LEkhSF2V8FEvs4yoS9FfFuCy+OmMN0zZj1cAtK46mR7S30zvi2ZMezVbgBTp07j6+kvyGy7Q3RWLEDrBJyhq2mQsEUCrtCrA4GuinGDrvYZfDWSs6KSad/HaCsz2LIWkPBuKzPWA97yhtVbFtQRsNIE1gXAfba6hapv8JBoZ024bLWtWhos5dsu7ylJpkr/KP3QBBISMPrrcnFPUmbH05CsrqTanz5ILbJFVxnhVxC36m2z1cL0lTd77gAOjW0IifLRkAaLFEBEw0FWozexp/6zSfboRFCTzfgPmTpAJ3w0oPuvM3WBTk5aF6/5cPC+tztBjwf9IWrj+0V1gk6oHsHz30bCDbohtRGtfRu7G/S41g/Vynfc1BF6o++PzHf3Dke2vtGNfTV6fk8dofeT9pTcd32sI3RDylr5LtT0iF54dmP8GYz3yhJX6IYzCQd63OiOLxb0Uf/IRoJuqtNEssPEpf4ULPu64TvJe8LdCTo3lGdEzPf9JBfoVJo+TisM/ro0Xh3w3hDTAbqsTdeUlPcAmD06H4zxr9x7IMb6wgM/mK+GlU8eEYj5prwS7PVfXPI4Oo0Xi6Y0Be3Oqvyn8ozx9WN2R6fTMYubtxvpAYDeaSZ0tr6naWrZzduPoYLU9gK5pewFPVzpvbVSkCoNH+iVCJZ8xEHuAX1NAhbG2kgtwRruuy4q6eDqBd2irzeAFWAO0VXVZJCla87QV1WdYSxbU+2y5tB9dl2gt0m3CTAiyBJdsfW+ITHQIfRdvFw9pnZKyppkxyxcjz7665+1kNludzxJGWSxbYS0AfNLL71kLbS9wHu0rePjBnPDfsRjEhAPp0A8EgTxIBbE428QDx3CPOoJ8YAtxGPNMA+TQzzCD/PgRMzjKhEPCcU8mhXxQFzMY4gxD3/GPHIb86BzzOPlz60JA01I+ZHE8Xv90jf0eeHHAHmSn4gKMf5V7PYX+uyL1STEeJfbopzU2tU3Df13Lwv5TPSUy34/6SVMOvo5MZh2dCd5eNOhgssd7VJTEyUj+pk+Z2lRN31Y8r6pi5TlV4oL/wdGCW6WvTu5wgAAAABJRU5ErkJggg==">
            <a:extLst>
              <a:ext uri="{FF2B5EF4-FFF2-40B4-BE49-F238E27FC236}">
                <a16:creationId xmlns:a16="http://schemas.microsoft.com/office/drawing/2014/main" id="{33DCF074-A369-0042-BC70-E1DEA445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67" y="52272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ata:image/png;base64,iVBORw0KGgoAAAANSUhEUgAAALoAAAC6CAMAAAAu0KfDAAAAwFBMVEX///8IaKsTGygAAAAVHSkAZqoAZKkAYqgAYKcAABQAW6UAXaYAAAkAWKQAVqPb29wAABB+gIQjKTMOFyXt7e4dJDAAABgAUKD39/cADR6MjIyWl5l7e3zc5vBlZmgABhg6OjwASp7p7/W6zeHj5OU8PEPK2ei7vL7R0tNeiLt9oMimvtg1drLGx8mytLehoqVrlsKLrtCatdNLgLczbq5aXWMWFhgeICVNTU9xc3gxNT5ARUwNEhkYGCFZWVktLTLUw3b3AAAQUUlEQVR4nO1ciXKiWhAVkUVQo8EomBAnYDCIC4q+aDKT+f+/endj5wJGXKYqp+otAsKh6T69XEytdhmY6oUuVDl017g2hW9Cnbn/qtWtzvraFL4J1Rs61+bwTZjD9r9Kfc53zGtzyIdK4ad3mM6NW31Gob6WmRt3GOeFot2ewEiby3I5DtZ2mL1D33KMPLthXTfs9jx7j8lwjGjfMPWNJM+y9zg8A8jfbiFgSFR/XgsMwwz1y/I5ArZIVZGZCKjfrsRYEsN0rOx9iLrgXZZQedjAKToUn0AOwwxvNE5NoH9cm0J9w0Hq11V2eqQhn5Ao+6E4MgxPkc6LwKWIH7inOdA/RqRQhykJyCN3vUDdvFDCENhVYnKo19CNgax0LWk3uRdaoKkzGZpVplF3oTsxnHAls1tbQaTtM7BZqdTNNtzNCPOrmF2dC4JN26l3kDPTFKZW6yDqjOyeh1w+bHqeB0UKtiotJQFllzD34RUE0gF2o/doyNXzDjBkJO0MR7+7cwHJGy1ZovqFyS9TZsTs/PbS3FHGkalBxvDYlemzFmuLDwGhetkK0uQ5aDAq9SF2B5Eax6G3Mzx3SbsbyCFEj1o/vWBWHFU9gct5gs/9kv6OZVmkTg1VQj23OHRExkd7czF9JwmH2hgH1HPt6co+dU50L+TwFk4odFk3fOq05hRBlfjA7sL8MsOwOfZSiSp9gdW53LpWj3Dn25eoxSyiDTmjt5fAmrmOgITKhyxu8g42quipZkQacgaew8CYuYle3US5c+05lby13lRA3fD4Quqiz4jPUfYa5N6OcAdeM5+Zab8xnNnWq8KdzG2xfASazRXleeclyp3hRWbrxtjrG3vLSPmOVxZruZi6G2i2VLTuYjFilDto+3ipI8/t2Xq9nnlMpyPznEgt/I+CEdDKcZiNn+UZ3iu6qu6KApOEIMqSJMkCbgTn1aRba+4/4TadutkJSNAl1IfqzDt8inzoQ3JV+coMQjCnpNWlwIPLNHH6hmvTyItSZVVC6As59jTmoQ+0yzRCxkbuiDzDxWlznDisLlOps6DyyKnGI0cxHG1pIwHLnW9BXhIEHkEQQAjMZxWmWCPQvdx1CVMKbSeW7p0tZ+banjcH8DzbXVf7GoEePlR60RtpgpC7H1NaGbpuAeh65SWNHmoHP6dTDyWUKSOQF4EVlCcMJ+QYZhPV6ttY8rJCq3P0iYA/L/XRuYWVRjJyw4TyfHgWS5E56eticCLUc9QRPB45Sp0TLj4qSiFKPX81yIuZna+oDjkBUeoMZTEaQx9GqYOC4NrcY9Tz4jQYPPqoqv77NmLU5Vzh0Jl4SSVurxurUYUpat82cbMzAnMy91NSbETXAba5HmPY8QaI4bkT31UzTlnBsWLBV7AGZ22TVaxkn1ITGCd9W49Zvago3LSZBGTB+nZRYNgnvRsZjz2uSDVsOcmdl9ffNJ1uiydpVDCFIWYvcD5jLia5c6L3rWi1vE7eBLMYsWoWekxBzFtCuunkefpkngoHiOtptbO6lmI0Csf6VrLhhBCG6+NkTrc7nHzqArETp17cvZmZvX5765S3oWFyEiPnJ5ESsJIcChk4nSzufNtzSlredGWOEU50lxpcA4pbscSCszPM8BngNYJXxm1MG6RhUDWfXkWobkIzaC+9RLlTBkSCINgFsWJ6ggBv/GRHh1gnqJd5h8tkKMMtThiKMyt77K8altvpoKqfyy/0ysJMXb/Eo7TmqdwUsJc7jLsxLT1yA4ZumY677ZAhIVfRu1bxhpkp+UaO7qVqghC82Ja3njubrTcA6/XM9eZSW/Svw5ea/ZWBnZwpi6WmirO8cS50HTECPjqBKkrZ5eEkcztXbs3B4cVMpSlAld2VKicZ5Cy5R2HYfHoRoIi4UOXEtJbsIEA5ULKFcDw512uS4GS72tfDrHR6FEsmDH2zzQnXJEC1UPHQVE1XVHzpt1qMTYe6ghG3eLtzZI1WBk7acke8s6hu5kJGKRw3hSDMnXPMWPVkzwkgHTPNNV2PEWl6wwsy47lnGtqo64zc2D6q29fNjTuX/eXFCGtJmrvrjCXrqpBq9ZHdj8x5Bkj2cFF3OOwggP8y3gyUBOd9RSNZPkJ85z1X1TBgvYIAqhijkvcv8mFt09SZ01uwi2CWYXbgqv8Cd6OdpQ+8cAsrL0VYZ2ZF/rZ/n4ZhUBof8bQ5z0VgpQpIjPZJM82LQM2MVADp2ssXxUh1eoHPcOdZvqjwaabaJR8cX2l/QFDpr/ddapsvVv9qt1vtr/e31IaNH1bxYmIIwxWqPB0cQNKbzXaVdavuDquOH4ejN/nitrIux5wPq/8TG2uKuqNorer96A0jn+MnHVnlbwBBriA/6bbMiWf5Cxvpla4oZCH3/ehiGI4s5v7o45Rze7ncufb8hImEatpDrux47Xjo+dwZXra/S9500Ru/5/v7GrqX5+8wXPn5d2phy2PQssA5X78q4g4t33H1o3KU4czbWHnP+9Kb4UkF3OEKgOeUfHlR1a2Z2CbZrnBp9lTurlQ8gBbanL0xi4xvWM7Mk4Lwkc7+8xNjVmh3aHpR4jx35tBGLYa1mdlzMTIOblfyS4cCrDMb7TR7XhA5ZrtFwyKyfqQaugVIe9staMyjCxrMRX7yA39rXRSsIX+gOrLUGQ5fXoZD/O+OJAM5id89J56j7s+Cbn9rxYV+g+L6Yi/UGmv+qEWLfIgXHUipJlMmWktBvnh37naOXurKAi9d4W/gWV7RkkUxOHF7leml4XjlVouoEJnZtcZQ+oYpkVxp4Nv2NV9D1ddSuQyVAtfhz7gcUwrqWsBvshwFQWTOsnB3LBx7Kx8jN4LM2DdBHMJa27xUrjzgZNmj/Um860C3HFvqFL0ZwLfb87V5e8NtQzdn25dhWxZ4jouNnMAnnpfbw6G3obxEdRMADYQ938IXweHv6/Av7RgeFr9HvPB4RYDC3DSdzRpgs3FgvX5tRj/4wQ9+8IMf/OAHP/hBESZv0+VqtVpO3ybXpnIU+sve7qPLQrQ+dr3ptfmUhvq4b3THSh1DGTffv96uzakcFs2W5vMm7DV2dLsNZoD+ExvnjcmzvQtzn44eMUb9kt+Y7Ng0cQj26axMk7hjfTyX/EZ/1wzINhLcl2flmsBXs4GgsGWN/twK/RsqTMTrtV9lT1IBHgnzRo7BJgTYkx99b1HG7/vRcrrs7f9oPvdmj3ynTxCeRSVb1Oimae+zBe5+sF/dRePkLo1JPxFI03cFM289UUNs6nvUHTorYd5Qmk++HE4DF9K+SHK6x1/5DHPViB0AdLXARP3poQseGbLCgGV305BBi01DOcTUt/9MjK593tGY10aDBwhlD2moz5rvLKvoebpkax2npv5/0ImU5nNo9uexAhBeaLlrtQJPAzHTDa3X/8/fjID/T2m9LyKsHlt4r/KeE1/7OqI+QNK3bJDLsavoMW+v5I5aePMU30o3fJb9vYYfC97S7ynNhMAqgUBNx4R0HM3P8IKL38Rdur0aFZPXBqKOSIHHhK/TPcQDske2t7C2jwb40yi81gdiOsA6NvnqZmSGJjHHaJzFHMRj6H6ahjeN7+nMa4t7xPwBucKUmEpREo/JfxrdJ3RLxK2a4aNZ4S3YzSZfrTTxMFKeNQr14HQHFruS9jtP0nB4DbqvIErUXsu/SOIrb3+j1PtfOPoewqJshFxI+Y1ireerlAa0lYRqePxkj6nXlQS6B3Ky6W/f0XOrvmVvBNFbAU6Td/KYtVHiqJA6dJi3V/QpEvz9A/Io5R3uXvh1BLtbLZfL0asvUFihgW/h6LxP4IE4+90nuTftMY95TfUB75ZYS4kFO7pBkldbqAZbPmDqz0GUgquhLR/wwyehyj6iZ6fe+eKKPWKlIJtqu0lK3TEjEFg4bg/li6ZAA38l94z8MEUXf8SfxmH0L9BNYz3os1GiaO+9Qu4FnauLBZtmUmBAfMA+P3e/3XebEGP4LH0hTimSiv3B99YevsVxGMtLTJeFu0coYKI26/9SwpuBKga94U/4ZBcN4jHQTycDrIvae0FvtmJRhGi/wHETP7rYZHQQf6hre/hMJ7sxdqvg3OoTvhlUKPnHLv1qoX9HqLeWtcCT6++hTd8+BhpEE2aFL/xQlFZBrefnW2VfC129nirVpgq+dhNpwB1OUMrf8DSYrtKthRHd2D37+MKRojSgSRbY1ZXXKAus9MrHAtiSKGV+iAIWD/jpDCAnv/JCDGJYkT3YPxfIxI1BWEYT927u4Fl8LdTGPkjtqUEBhr6FYjDqlCOc9uuD1d1fTIgtDNGpf4/w6RCHbow/E0f1fVf/izTAd+xV5DThlqew3E8ApSR11MJXjDrllFhQ2xHNx56ZC3KeOsrBe79QSUbp5IGYDboVvDgmGpZ6vXDL5EvL5A2AHm1/P05m/TBLNUgBoPxJqnMKKhF/hYWf/Bor5WYLNrrDL3QiEfGBXV2bBMVMJnUkIIqCozB2hUO8Nih0dEDdl9DPkEBGH0eCgFiqT45jwwPw/sEO3MwUV2Z1pZUGPO8bdlEUFiFWsWKyuS9kDuQwepdU6nhHQ8Nl3IRUhSH1N0wdpVo/oh96KYyg/xIFSdh18l+EusIWOnotVCLktsAL0VUTFgn0nsQlaaSUkDp5KvCW/UDQEucIsBvgKyac+UMJmJfr3g9Y/ustFX8iTpm4a2JIpYWd25f/kPqOuPoCihFWziatRWhiVx8kUmWvFbrLc5nm/dWXIjVCEZaEsT6RpMcukdpVivrfsJAkmRYIYfYV+/g5j5P1ia/S4K7uC9UFgtTFLK5x34LRkfYxWgTn7pMivkWUOKDuH3GHa+UxtNaE3KfSeMzMKYRiKzlJuwuoDw5Z30tiQgTGTw9hO6lpD39/Efhqp3x87neLkLry8YpBDugi7fMVVlF+fe4OvcfVarmCVftyiYxJHCPlzn3Wb7LfS8QoSIskITXf4vbElw4QbNK6MMkt2eQh5HZJXdgIDtea3ci4ArH9QC6q1JNOofpWT+XDbPQGxNVJzPRfx/VcjOHDvMseScLaqRYZQUFEB38oKai4REkPV0gMNNKlXza+cPnZDRxv+k5NhZg69AmQyjOp43mS31Ykod1DTm/vyC/GhyRBkqkarVKeDioHLKbdSGPfyuOu1NFDX2bNsANN6WU/lCbqBlcaajO6yd4XPCySYUp5OmgxceUcaewBrYFGZa+QcemIzTgmaPcOWXtJPnvCz1lbJbngGEiLJgWjJnH16J2qvf291mx2u7jx89GFYP1qeLl/GDcjR6CdgWis9n81tBfW6v4BSMX6Xyz81EpJ9wKPVAYlx+CTL3Knicl7f7p6hOONp6enA/nn6QmPPMJZ6BIe8uQD7Qzzo7pYoe/DDumATtDDu/srdORolbTtkixgjMr5y1TDUjpOOR4hEA46VErLUrATDa1zjvguQCuM5ejPv7OwSPBG8pdyyaWKCqD2J59k3kotT28Si8feYd8lmZdNCdUt44PtNoNmkP0HVnJDsJFuqkwfeDtYsCHz6EjiH8AopF5P1fy3jU8ttHmqhLtp9N9x+aY0WTK8/2fw9vwJSsZ64/Ow/JeI/w/m54X3CCCsmQAAAABJRU5ErkJggg==">
            <a:extLst>
              <a:ext uri="{FF2B5EF4-FFF2-40B4-BE49-F238E27FC236}">
                <a16:creationId xmlns:a16="http://schemas.microsoft.com/office/drawing/2014/main" id="{C2C0A35F-6DBD-A142-A955-A68E84FAE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94" y="52269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ata:image/png;base64,iVBORw0KGgoAAAANSUhEUgAAALoAAAC6CAMAAAAu0KfDAAAAXVBMVEX///8A2P8A1/8A1f/8///l+v/3/v/u/P/y/f9K3v7R9v+d7P/h+f/q+/+y8P/N9f/Z9/+88v9o4v+n7f853P/F8/+C5/925f6T6v9b4P9Y4v452f+L5/+H6v554/9biyJaAAAQD0lEQVR4nO1d55LrqBK2UM4JJY/PvP9jXgW6CUIIe6SqvVXuH7tnbBkaaDp+oMfjS1/60pe+9KUvfelLX/rSngK/SsqyrLI8+FsrZVnXXVn5f2nmHcqKV0wdQohDp1fb+R81EnZtHzvEnYk48avOL2ZSR8EYr2wvRJZ/TH3nvdtINTaUQCtLO85U38GsRNmPAx3yfmn61op30w9RGplbae5imVGx63Pr1+1zy6kPOurq2nAIjW7lXNfn1rGTVhYNRPWkHfzaxBTex3lJj7pdZy093WvloDIu/k362+Y9iPm+clfdQGQuTvZaOMpDnxtZ/ifIz217NUXOnbH0/axLny6Rps0ZDGs+rxmR+H62VR6GeTXC54TeJDKRCwy2Aj+LdhaZLw62a9QLs0sIbYQZ9hr2lfvvHtZ7psxpJ/NUNALzxB11NsorY1dgPH4pe3pgbTtvmwgbiijrud1904m7j8Td7rdBy0c3z3ibqQ/4bBu5u8avoJb13GjUQFQ+uTiQ3eCCX5HzVLcsBUj7HayzNT3QAl4hSo1sGXMqMN7ofZ4QxL28nPFHtS0pmY5sfvQSppZykfBK8fND9QeLOl7N+ONRnzc9W0rOIwi811KuU4edkCP5lC3Y9RuVKXX3uPO5+547g5QJ/OjwjwqTl7ZJDIlNHXxEAahG81Nc4menZvmkx4Vw48T4WzY3dK+f/kj+JgzkefZczIXmH7c181/DyS8r9ujl6jFjuzQ9fZIbKNIPfA3Ot5/LNtPVwp6wVT9fTi/lvHMxt3Cstp+R19WBasl2qUUk6hWqb0yoWcw3em6sN1eHqR3bpVauXSIHgaKWN9A/Zjg+i9OPqWbek10wEEneZGzXRXqTdmy3dqmlIIaCdbI1MoX7xhLZk5e+x7rH9bmFUtqoZqzbxLhv0Lusv0Rht9TU5X+C9VTepnYG8j/BeqEqRytP9ibW39qmHeh1Hi7bsNPdxDrb/o4F6xVyPsX4Lws7c9M2ZVPiOOcmKUJ+qZ/gKIZzDXmTcnzDmj6BWydH/2FxxU5/eJdJKjcOzn2YHrM1Kws1bFX31AEbb3IEqs20n3qOkFAlEH6nqGfO1AwLk5qrM2DZJrVneRKeUG2ZcAdgnUh8Mp3bT0l/tdMLoYY5s5bH+20ZgTtDfs2+G3vq8lAjhKjX9JAHUZEUB2IahpiXjEVJti6PNXkj69/0UApbVC5QsH3iENck7hnroLiEX4ktFiYZJLFEha4ERQV+YbBMTP06l2cEMCl4HKphMoDsJm5EcT8WZKYb46uNKTomx/IKmZo5MN59hxlFgwM8MLV+fXUAEjGH6RSUiilJurpo2zadaf5fUXdVTUFkjuSBVXvuSNwFoGKUpr0oz6qZVyGF4TJairrwB9glMi0jqbJQ3TOQczx3GN4nJg+CdxRmXdGO/URZ3dqK1idpPPRpWyc+nwfwGK5XMJhF3gx8lBSv3yZeq+XWXMv8rxiDpk8ZyIA5DJe7vAux/JczRnUfU+p8xLNmBA6lTevDJv+5gfPH44f1p9ZL/068yXuQAsHTlmGyJ+tBXF/UyOt0oBY9L+iWRQQojZGWv5xV15yPgMRjcaW0e10/OceoBOGbtOjKskyqWfsJNP+5gJa6gmdnDhdi/jxu2ovMkt8fdARqogEHwD1VbGBUSfOkzpEoLZ81fy7keX791Cwz083NvLizixghP6ftBeBDLr5znqT9tEGxdl0Q10mzP8QcXpJS7XzHzSutM2ZOvAkK8BZBZQ0LBF75bCDG30mzjeaO+/pTkEn50jNOaCU22cIzNnYwwBKNsBk9v9N0s3D/a6z5HTLeqAAtAqJDxPZY0KovwO8J8ktyYsaHxVCkkzjT245BPqgwHUKGjk2wmJfwXiAuNjWXh5BJFZMb4C8XLd3hg95zDfJR+v2isPrFWWWFFjHyhKW2DimhHiklCJjXuKT38nSS5ZS4TWXrCHtFLDMe98UmDOEv+wL1bjAJKsOOoD4qDJZFhixGmbVDIxWjbFBlK/kvGef0LPig2WrzUKlgjrgxYFboxUJ/B6cd5AVlKO9eog0kZLKJWEtxyglpEtGylYBBgA/guXcCBKiRYSshgD6ErgJ/FPFsFiVjLxUHu0NSgKDCnkRMlValezPpPofYH5YKInZl/EEhCP0hkAZIxJaRn2G/t5mOYQ4euPCaWDuqujmA6sc2yXbsR4D02oJFjMd3QuelscC8UdXkA3/QGXTi5bNv15IyJLv2if+o6KnL/N143MGVMTO5Dpmpei12yhegkcch+cy5gKOgB0YYdsLSCtpANf9cN9Ieo706XyBoa0K6kFZSIa/ignCMNOBGmrjDkWAVHD+B664ATbxRrrMvzCvzlUHENU971Jjzah6HQJODRLc3QMbBiKPgGxNcKSKLS9hwRCMy76ay0MCemeU3YZNx7HfyBBRxtPLeIueTyaazHJxbeABNlPPWAnpHJFexthSlBKyrQXMHmOTRQmcr/NashSr2VNyBZZEbG/dzvvEurzX+GixpbDSYNXK3z74FGMAMZqMLoklg3mTFWDsHpPDmqc2kZj+lQ953wgxdniNp5FK0UnAL9eLCZEOkEtIXbARnjifwTiZF9UGXFvWzbJK4k/1ptcQuDVLaYkEvPmpRQcICm2L/UEVbuFGj0KdijaLfY9bVPuUjCBbYsBFcH2lzeeAS2rhRyY/QpcxOdcy4o5bBBMjMvCIWgVzExkql6WWgIUKsgjRBnqm8uboD9bLxp5TQKz4FdoEKM4dyzsR3TvL+EmH1fFeCbg3yMpOyFbnHZIm4Z1xK+yJj47EsQWE1UanneS8j62rzkMCxjg5ZzUYK4CtmICxDY3QBlHDdG8ysq3sRq0+WiTpWKXuKjzPWbXHvJdRHFV7eZR0rxJaIBh3rTGD2lkpPiBtRXGxvNLOuzAwXGMv4sNEIjL/PUhio4ttUkd5Pt6mdxASQOBC3KbjeNpBdSTMo056YWFehGaJy3JdaNQQ2SZYN5vFaacdMNIPF8Vc71mWMtGySLBItEFwq7g6AtGykPRXZkYvLgVE7ysNMpGGewzgxKBtkyxtgkH6a4fNN7lfnHPKueHbyKC2g35isVBOoJdV2oKGayAzJbrhBPSreFzix7Nuz5S6wxrezvGgezlI1sD4wVnkSqiNpV7rEUAOSlideL8bWGrPJsUJm3jP2FIXcgBIt1noPjAHwkNBRy2DeTRhBrwXOXZ0u6nhYbZJ3hjRy24CN1VXyJ9rglKgIHVALL2zQ4MdEmME9OIyW8mSGwQ3jkwhZXsWeeOm+cLbjHNJGtHrgtB92yVNbR8k7bsaJ2x+ZN4jkZx2NQaFqgzuqViYaRRpy2CgtVzVHGM5ASCEdph0jAeofJ/ptAxOwzCJG/+oi+T3FguJyvUGrKgWwi2tMzoJLvRfiVYOQuDt2D0OBd+el2zchiNyylSEBoqmAJWlDF8yCS2hf7LY9qqFVvlEeNOohl9KlJp88GPkQCdWkRuQkdQmtaspsYZXURdElmsItnudjEWkqNSp1Z52klk+8Ek3uEUoDbOXQBr8FIYYRg3QnUCuRR+nVcmng/JYCsSDjUvkKEeZ3YGozMGnbIwKtyktnMCHinskL+l5B5iEdGl10DW2F0h/IC+pgplAJeaO4iUoYN1OtNhskrcS4XRlMPUO3ZPZrpioDyBDhUsARATJZc+6D88JxxwHrislE2A7ybQmO9oC/ljKpVr1WfNcZgtKJwCdG2NbHRHF/CBpMPBPeDbEMvnGfyTvYxyRW6tWEjlgMEHM4qC1s6+F42YmolaA8kCa946qV8rcv0mhj2fWedXQMgiSqcQxSBisQRQYSJqsTaGQHb4hPktdaClv1KhfwmGWzp8UrHBF3NiTz4mshcfPubD88fOrr76Eh9JV2HBeKus6E8AbCSivquuAYyzPt7bA9hV2jYX6FVcbDWG+XXkH+ySYmx2GurVdt/2SXWe26cIfyrxfdhP+oFm1HAJzbdrDaFud3YJR9+oxNuDU6XnNBT62qK3kAwtbqBKSgv5EAF+x4hukYtrlex3XhxRlZ0ccHXakjmf/L8JnT8/mcnhtIc5MBU/YdqBmvvr4syBILdClM6OfQWBrdcbkNFMevBiMvbSJe7ZbLv2DWhzH+0eMqP2B5beaHDq0P8PjrD8hI0PuoLF6/E6iIT4bAsfe/4wb2rJjTfsP9MHjgAcxEXnVF+8LjDrYD2B5dTjyMbS3EUHDMxK6c9RYF2pNswXLIpKznMQi3fMAJE0bu+gF8Scei7pLlnImyH+86+Hh6uMcLwJchcVFvB3sYtW3RdcfHrYDuPFJ10jVWqnXiiuN6Heo+KCtcf1kcwOKOJ4VnSnfDA0yIqQSQs0euv/kLjg8aHoFM6S5hgsUO44UChymNP5LVoc0X8i6LBR4rMJZ2WfR4+dU2cFTWWOML8ECvBOTiqXujkR9uUjFwQNm8nD5KRs+5xC16cqzgrsP4bA+enSTBOyfwWPijxvDixMbfdQUCg667JygCD8p7yCivR55hGBJ2t8XVih2ucTrzpRErSFieCW3R88yb9RnrlhgLa7K/eIIjThb/FTk3qqaVQnKuQD8hdo2IxTVOIfIe51iRtjn5A7n7q91e2EMWSrfktcARJd/CvDNI/tWsv3UrD7+IGD1hmxxWYHktx5vkwTUiVqZOvgrJ1gn/T7D+kCE9rt3515tZf1o6GCJUwPbgz12sg5W2ZD3oOee2d9X8F7bpQhzca3MN0kq3KceNdZsbqNbHhUSX7VHv8D3YnzXZ30D1WGEC0jZ92h2KvMmH6Sx9mIVCFUZFJhtvEKze5e4Xm0AL38jnJ23wH7E1uPzN8rEFQfHuPOit+AXzlN8uTM+PvEIO6eqso2+bnOLANULLSLgn/xRyzB68/BonBJycPMbt6BbuCAfMTkBlgFm97y4k4z5NBE7Z1hwEgTe6j7fdjowpJNO6t3Q/x4FwKbUzHpsFdqb/+nvihEvMD0UxE44Vk3/IJEfLLfXEQw0Fp3BvyPRi0Hmw6uEoImkkgRWu7SXOvwOj1t8m6lxitPcFhOLrVXYYrVy4+tZ1ah3zEFr93PF6iuPXJDxy6YCpsz/xKd2IT5o983g87gZ5eRy+nGI5+S++Z8ApNMsS1FR8pGmVZ/5BVvL6TboQfyWIKO7lQEUIh3sU+oex6Ew6tBfdGp6VvIVz8UUsce2HUZhX7VO+5YKYUlytDG5ynaGbW4miDF+6QZy7XlYlvP6GvbhGhq8Q59fo9VW/jjTOpZXlriFeaNphOS8jEei/q9ktIJCTQCQodigVsZnrPS+BakfpmZNLC5vzFpLUKKO43N2VSP+CrUVbF5YKOVfPu2MbNlCgv1C2u6lnXvIfs2OlkDdqEDb3v9ZssS4xEZyS5c1H47tp5aDoY1HKySe373xCVbuo8vWmw/Udfh+Z7qwYG+qsYGuX0F+bfXIJhVlSdnVXJn955aGXZ0lXtOmCtr71NXJf+tKXvvSlL33pS1/60v8t/Q+IyLHoqRG9/QAAAABJRU5ErkJggg==">
            <a:extLst>
              <a:ext uri="{FF2B5EF4-FFF2-40B4-BE49-F238E27FC236}">
                <a16:creationId xmlns:a16="http://schemas.microsoft.com/office/drawing/2014/main" id="{BA74494F-E45C-C140-9B84-19F3C19A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0" y="52156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3C835F9-4EBC-894C-A593-A76ED1A3AC5E}"/>
              </a:ext>
            </a:extLst>
          </p:cNvPr>
          <p:cNvSpPr/>
          <p:nvPr/>
        </p:nvSpPr>
        <p:spPr>
          <a:xfrm>
            <a:off x="549380" y="6503400"/>
            <a:ext cx="11428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El nivel de arquitectura corresponde a la forma en que las capas lógicas se encuentran distribuidas de forma física.</a:t>
            </a:r>
          </a:p>
        </p:txBody>
      </p:sp>
      <p:pic>
        <p:nvPicPr>
          <p:cNvPr id="72" name="Picture 6" descr="data:image/png;base64,iVBORw0KGgoAAAANSUhEUgAAAMcAAACrCAMAAADl7XjVAAAAY1BMVEX///8klu0llu0AiOsAjuzg7vwYk+3x9/4AkOwAjOx3tvKszvaZxfWdyPVjrfD2+v7X5/ux0/dtsvG+2fh/ufI6ne7r8/3P5PpZqfBCoO7G3/m31/iNwfSjzPYxmu6IvfMAg+qUBtIuAAANBElEQVR4nO1dC7erqA6uiAhWxUe1vnv+/68c5KGg1vbs+thnVnPXmjvDjuBnCAmQpJfLAZQXyBoJZc4Rg+5AkQ00HMBOz36hH9IEB/niOJe+OH4XfXH8Lvri+F30xfG7KLItMJL1D+OAOv25n/1CPyWn0ulfdXe/dBw5RaiTTy+X1Gyq2T7qZrQk+dlvPaeGIJ26+4UWWG/BRc703GD6jfuoBuumAWVsKSqQ0RTm/4L98P/POKyPcTQBPeDlNZrjoBvgSAkqjzWWu+CghLHZwSEAJO0yrzzeA/TcQyBw2kMe904w4uQ4IHvI46E6wMUxIC67yCMqhw7w7SAYe9iPFo7c8ChlZ/Zc3yIJeehNAsdf7KNcXZ6oi47BEfzRd0ikHzY0dk126F6iP+Y+qlrr0cH6tMQHLVp5G+iUMjMcGS0BQ0ZroyVefbWYGJMQroL+xRQa6gVQcbCHshUZq11/W7KDhqRXg9gIbmu08HllMrEVzK2Nln5eOSaTpvnG2sZw7LH2GuoKyYMtkoZSk4xBS8ymXs+J8ZxdTZ+DeJg8zgQHU/XtcRB9ReVf6vW6Wyyuu775nD2o/p1McACy/fkKMT/U7ed+SWA8B+xBHtUUh4XbC6Uup61U/h0c7/klExxkBQcK48YrSkah59ebnH4dII9ohsNCEMujC4wJKh71x2I5QB75TM/Zn8HwL8BCGBSf2sbdcIzyuNgzGDNUCD8+E8lu82qUx6WcGMJFIrePgBygH5MenxD+zJ9/E8cb+4/nOCJzkGXqPtOQA/T8kr8xsXDyoX6Afu0AQPzfYM+HRkvJY2yU+yj9OYlD59LkcYnhKxjA+nDBsrFOpJeHjfSmjuEIod4EOQ6dh59TB8R4zta2JE7xQiAAPj6DcfE9g9hXicyWgL1PajbF9JI3Rsstnz3n66Nc1xUdoOxjQ+jqxHuj8yajxX3CRGdMiqpkHQdC/8D9ouN3YH1aIfzT4/rcOYKiKn6Uto3XUbBJ9UMdd4POPoQIxP3OZRWFBYsfTirqQaTvgnalVVEwFBg1P71bTN8xr8cQJuHPNdw8hjmBuJj45iP5ZAuVveN+7oii/0eXlcUt/cxovOVG74jjUcd1df98M3suDlRudVjyytnZGYe3EQym56fi2OxQNDkTB9ruYu32zjZzJwL2dh5hcCIO1G0G43KFp+EAdr0djvk55WGEyg0DtRbOKY8i3G4HY3LteCRtZwN7yk9zsFCzIYyLe5YBQdmmYYy0OWfhBfC6JYzTFt4tbQen9JSN1PbJedEZnjvA4dbX/ycp+va3/80JOJD/+r3+luJX5zE7wCh2CB13sqNhWPsE+Ry9td0lpIRRfKyLBVC2C4yLe+yR4n6xfIdOLIA2dkhGqo/cg+wY6+p2h6Fghnw3GGZI7c4wsj3jQ6ODBAJ2jtelj0OWXgZj5yjX6giBAGTtnnF023/pZdLYP3HKOQLGEaHTwc42hK1Uh0SA0523hbg8KLNg1wM5Zv4OyyGKdztwAAgdlnjDZtZuaxbOdnMNlygv9pEIDA9SDUUU7iAR9Kc9PMODdlsDQbscKbyklzF3f0UAweJ6TrpNnmzmwgMAO/+0mhNuYG+k7RA2B+u3SffuRczaG8QsBnmcXaaB+tlnSBC2Sv83pKE5TcmQ/Gh6AQvj8lYfmJK9StG1sLH1lye/fXg1wV58qlpMyY1uyP4bw8gkQWBYO79FFBo5fgZ4wo9lPZEN4P/jLKA8d31apzxtkqLs+mj1/m2BNYZ+iowmjK2sDJPg/hsUe53yqLoGjRcWZcbWIkhs0sfiWl1ZhN7Db+u78/sxjERzx4nu97usDnW/R46Tb5by96UvfelLX/rSl770pd9DtLp+XkNAo+r6YVLNz4g2AFsb1gnyAbK8E4Dc+xID21Wgqi22bSQbhqy/SwEEW8YQ+by7ZKvu3ieJY6uZwFPu0Uk4rC1xWP8THP8XeXxxfERfHIv0/8Fx4nr1tR8zOlQeVKvB8RQHpW9gmzE9l8dib0+GMJrp4rGrW9/CsCjCpBHxXIs4RqaVMCP3emM8PZOWWPoMR1UUk0z/KPB4nffH7NrKuRVhNTL1Y4S+mbzqhNZYYh007iIOJ9HqsIMnN5VRqFd099W7LOOgj/52oRsHoW02PGwBE6FTQMTLsNC61MbIRiS590e/WgIQBm47xZEnthG8BEkw3504oa1nhgFoX93nOKqur0oESKxQpJDoL4JtHUlNeHUfWnW28UtntpobaTaJrgKAhDzVWcNRZZPUNWDZxfSKKUXYvJkCFhGvsoDDaQi/jAdY5q04HrEmT2OtuFLcf1kUNpMrfIBK8fdA1aLRqojIphHHFainRy6AM2N20hbNmSzMMzPn61VdqOAI+ZMgTjF8znEIhIZAmljwY4l1GAJY/M8tVoNjSIhxNz7aj6tqB0hnMiOH27Ed8jspQbChc3nQBMm/I1ukbrodVkOwF8EKExoSbWMjKKRnEmOI3VktpwtTSq+t66AAaJSbwlHJOnrI6hLFJJ8atb1WTCjz2jT2FRMq3BmOVEyp/hZUyVQOy54pH9c4SDoFVKmPhoOpd9HEdfwoe/5eAx0ZjIQKtXd2g3LQBIkjly+EilhjEt9uSDvJbTnEUOCQNll/y469qTx6RZADWI2UeCIGReVDqjZNCwnNdkwcAHU3pf9OwGOG6E3ID7V6TTAPmzhEaXgL+CYTV1KoxC6CmlCn/zhBFEIMQf/BdRytXFeYGocq+LiWCploE5UGnRSoiQPPS0HexeOT/Mkhol3gkHHhMDaZ5CeQGb3yRYB5JOJePWENRxxRIhWSqdqwcrth3xmYFp+vBRAc6zgWgs8oX10BmR7v0BCPOAQqQGaZ1FIC/GEqEibn2e/SQRlwtMPqCLvROKRcuGoFHanl74FCHUc3N8A5Z1tIA3W6EUfEP8p8jAsVg/PgWyEz9DQPReJwSlV5k01ArSfxPfHcsIrPw4PGJQ6y4BLx+gsALfylwQOOlAeFw4UqHA3vmS84rZDZ0wg3YT9KpJYQQxEuef+pwFKdSpFmxv/CcYCF7yl/GKYvcrjwPFD2o2cCfPGcUs6LHfYl29jcA6uVU7g8wBjulBrd8TKWAKXzgmu8MKR4D4FjsY59yJkWSwjwydQ/z2f+4rcS1Sv5ipXzniYrgYnD0gmaghMit8oF6sTczdW8wkvuKS+/sJzq5g04+BeBi0ezXFSYmQCHM5HnIT3TAqjAABKopWhO0qo4yr8ql47OuQUAiwkkvvIT3YzLY5GpVZtfjsPCzwNAFY7BETDqYbwqn4D6UuQCx2JxUd6ztfipJY6LwGFthQMXwuyYpuIljlEeizhEWY/ledUPhx8XNa8WcYh59Xh/XkHmdTyEU4K16lZyXj0t5Qc9uoqDW7Llsrw8X7tfAmiolHlGtK+DB/pLklz825qec33t48loKB3w8VJC/jwDeVJc8Q+34Cs4Xqy7zO1Sr7C47rrcqPVLgFx3n6dj6vsPV240Rg9B1N9BVb5MYugVHNIOLswZYQe5ieNFFAFZsIPiI2t20H4aXWz6u8KjAUjJj7sP4MXt1wqOXLgDz/wS8bMVkTC2czuaC/9K+CWZUN7nOEZ5KFfHGnLtXOE8o9WA9xUcVDw/m/yu8NRFkR3p2JKZhhhMoeaZLuIw9lGR3KwoVzEW7u58Xhqlkp/iuFRiEZwa+0ZOYPFMzffB4ywwmeSrXAWoadHl6iZ2NtN9baV2XWIIOdPwpNZxVIAxIW8Nh9pEQD0tJk/EyjjMV7mPwjqT43HnCkClrPxNmJmLdabQxvxnc+bnJbHaTwr2WA7haRpGU7b/RoMXu4bjEsnKUGxnJntw6lK84fhDVDKfE8BQuXdOnUmmQW0c0WARr1JMcb+vtYi/hIP60uUQOXdU7mtxGat97f1B1LL+Ggc/3eIvhMKmjePgUYjtGuC+gKRU1i7HKJkwaaVfVE0jbCkmiPgykiycl6g9B2uUZwCW7BEWj7auY98T5ycAqqos6zgugZip/Q8HoP44RR3HGG5XK9FaBhObRTqTT4DZk/jPZXn03jLWj+Ei+Wl472B8HCu36QUO5iTJt7I0QsBU2Ot4sAUGVjRxMX01tt4ZKhf1oyc5p+WP+URjHhlQPQBN9Q0ctT+3Z3WGJ+kcCM/KszGtmRx5Ijwrs3ztJj0xpvDZuSivng+0pSIK8eTIk83RcbXXcbTxvZkDiW4Yj0eibIp2zdwLiTx+eKsOJa1FpnuChsQQwHuSRyIB1te2oc+sf3FbLei5D+CwZQR90kuoCbzWbshCp6gWrD9NPUww27SwdQ7alr/ot9JqZMJ2t8zkph7smXrdgSQLFJPDZI7x7JGKcWLtAOTud0QIBWFCEuMKhN8byP1Dk979xSsY6lZNWHZZ6QX3p8FKA1PSrjGlPVNXJkGkMeWJtZSBGhWdZ0xh9+4nJbOuxSPOJyqdPyx1AkdjHcZ/XcjpG4399LsAAAAASUVORK5CYII=">
            <a:extLst>
              <a:ext uri="{FF2B5EF4-FFF2-40B4-BE49-F238E27FC236}">
                <a16:creationId xmlns:a16="http://schemas.microsoft.com/office/drawing/2014/main" id="{5AE9B4FB-D021-D444-8294-DE042B53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03" y="2216097"/>
            <a:ext cx="711842" cy="6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ata:image/png;base64,iVBORw0KGgoAAAANSUhEUgAAAMgAAABGCAMAAAC+PCsEAAABEVBMVEX+/v7////upiObzCmSIXjRutclJHZrWHOfgacAAGvPt9b49viPD3ORHXeLAG7Pzc+SyQDd0d7k6caYyhno6cz49OXSvNWGAGoAAGbnqSzupBXw8PHaxtWxgqbh4OHSxNDqrUqUMn1rTXbp4+pBJ3ATEG+bxjKNNXi2jKvCqcqPgJPSzdbtngDuwoLy9d8NCG64r8O3nL+flp+NfqaEdYisj66mzEvs17vryZK40nN2YnpdP2uMbZWnoqS1s7TAvr+IfomYh6aCa4ju1K/suGLv0KLC0YKNQX+YVIWuzVmrdZ+dYI2NZ5edeaay0GeidZh4XYRLO3rK259YSYE6GGkwAGN/AF2nmLOyoLFiS2t6bJeCKsUuAAAJ8ElEQVRoge2ZC1fiSBbHc0E0JCqkIQEpDEqWbiO0Eta0DgZB+7H9GHvZ6Z0R9/t/kL33VhLywJ7jmT2npdf/zGisJFX1y30moyjPetaznvWsZz3rTwQAP3oL/xOBcnDxM6CAvtcavF5/EuIoFNafRHIUCq01JwFxwBxskx+9mb8gMA8GrQGitFqDwcXakQCLD84vUK9be6/ptwnxyfXIyDqL4gN/4M7N1oHC+9bXYvtScPJSqvgBzDd8dEIg3uEr1D44/3gl9VF/2lBQrxVJ1U9gvuTDat0sHChH2zuoXSRp7LAOxRMHOeHd15CjGCLVySJH2xuk3c9gN3bwYF1AvuoRRxqESJyNtQGp1X5RzNpqkH+Cg461HiDVr5+qvzzgWsixsfvxcC1ipPpB0ZFEyQQ7c+yDcbj7RXEOt1eDQEqPW3nFPQ/NBSuUna6OHKaZIEmAUNJCDnDAebWRB8HJdMdxDKl2x3kUh27jPX09NZ3Aydoow0mVMNBFvAwvhVfk5qt/gJPiG1OJSZYg0h4Y7YefFedjDgQUx8D5++Hs1q+Tx3gf0I3qjR3fAjpNZyOe0dE8bygiFFwH1TeSuj22s2vpyFGrvVySMAggCMaHwVlre2f3s6LrmRtBOPgArVhaMHoUiOVZljeuRLeAI6cr4b/4n+XddsISDIZw2lZa6lkORFbEWlEoX6tfiSQCSXBQFlYyN9LCbU0rlTRNc1mPBimVvHllOZ1jaSXN9VEuTlvSbhc8H7QdWidehuQlTRlOYFZl1q0JIBIRWsRvYL5qUJAQB5J8SbcooLd5YT+Yd6UuLx8H0kmCALpVSSt5weXl/X23G3hMMsQ1QbgGcnnxOrgSrpW1CEQtCpKY8Ev1k67XpEWOwGjs4g/JwXUkeStYBnK488vxbDZCTSaTq4ryCEGbQMbhfsA1cOt+d2t2Na1MJ7M5kbg3FdwguRqeGfMyciVaK/NcO85JBFIsmsqH6htdmARiSI7+juQgECNxLzhamzi6k4otRNw+hw8nnSRXpU38zc9ZFXLQsHA6rzueCs6F9lXgoklUci4PQbTgbCqidXTZpKefyh8JkFrxBIhEtvHI4S85EEQf/mtJgs/JwoXuJyKX2Sn7GDI4Xb+Pf9v2MlS1DhuWPEkYtFXXsnyMardNf2xd6SG6WKhoBw9NotABJ5KHqwi0txtJi9SKdST5pNPnIGOn4UFnI+JgkPK3mAQ8Wnk+y+cOzJV2lPStgHbmJiuAq1Iy4jFyGQuHbkdCUdm+o3g6sG/RYG5wpegqJZTgO6kdvW97p+HUqwnV6vBb9QXoCuwjR7+xuxSB9L6F04HuUYR0J9mXFFCwFuCDD1PMHC8Aj3MQC3fuBkgCvkd/0DBmu5lwyH/c+dXyQQnflYbQfQoXz3cetoeFftOwlRdL1esnGP0mXoi2R8dtJ2TA4nQzIgGHZ59Pc0/HcAwNU1kQzEld2prPzzaY4z+qy/4CcN3lY03F67oz3fAz02Fo4OmSOrMVdjLN8y3cAwnzdLrsE8fGbsfJKExOANkTznVvMyIBg0FuprniYiGHiilGakRph0DUG/77Bv0E3URXpqORz+mXLprK6fybRNqDIQ1R3atwLi5Z7U7onZbnD5eOhsEs60Mjrd1G+Mw7zaxONzcjEpCP8KaSBcGkjMlnVLFRmGYoB0mQYx6qMAgGri7EkNPv1KaLOg+A+AgiRnN2Tqr5Uu2SqtpR2gJlfxc5tr/sf96PdLR/dHQ0DKPAubuW+nukbwRSvuOzfW8VCIYOBq2KfdDSmyMQOUaeHx4zyFaFh9vfsQjYo7nqexxzMs7o2ms7vhKIpGFDXvJ0Thgjm+VrmR/70qmzII5qUWAueyJHkTGiyiZPgnBVliCysksQLw3CMUKdCNiTMVZzKRlnaNbhMjEQScPp//tvS/0+hOHvHdr1xTtFebeX0IEyLEcc6FoUgW422BGEFrGMMKo4/eZA/ATIWIJ01BwI91shs25PryYTruuz4zHVypKfaH8BjnYbjsGuL1VGjmbTgN9ewPlgT1feDQqRWnvmsNy8iwqzw2k+kS/lcF8tleJci6l1Tuk/CeItQRJNI07HHck0UXHJSbUgvI1+6DoFnbAr136OGo7+EP1eiqPcHIJZ+6TAWyZpxSQIEnNgmr+NW4gkiM2GUoOA8+/N/DJrkQdA5HTBcjoZbVgio5GE4/dvQ29IdEzg20sQ5LgrlxegE4hOJGbCJggSc5DjS6+2MyBkKP/mLNKsojwI0pHBLrd9x0/5elnZMctSq3iV/ywIYfWcJk8RXy/JcTqERQdB4P05vB8cJEj2TCdZhobcOaheqtcCQZHoY6rlZIvSVwR7AsQNLaJMA3JVNYpgEAZ1YoEMoUzmobevfDGGfjnB0aMgYZCLQUTSikBSXbx9w68MqmckelLQqQzjfhKfviXI7SwP4tNWp/Ii+9gvhST0uITt0Ga7oWfpSQmb+mZ1K/vSAHe9JMeiWUaQNwjCJLF3td6m79IXnDzwlU6LGltqB7kMu6rbDptEEYHkLdK/5T7eMjoOm4QfjOfRrbYgDrfLBqGupxM1Sh3ZNeO5XL8KcHea8KvmJoMoF61CkmTwNtup2cdR6xA1tlSxxQJfiZBKthPar9Mo2PMWsVWPb2/TKy2IydzX5HTYO7e5St1zhICX+uzQtrh1u89GDxgdiXBN+equuUkgxTf66xbvPiTBo/PMq4xSOZ6ricZWk+8MWIb5lZt7dC2qI9qKYBeLwOMLGRKr3jzw2cj4ooOmCbpbsnVHeC0pXA/fiEc5g/Rx/8MOcRAROVnnpCZBiOTtoCDgHdqmkPn6AIo92cJCGwRqKPZooNF4kPt8Hw/CNxdY0HH4vm0fU53Gi2YSbDqjwk0fH7AnvryfybQk71+KEvvlfY4DQXrNBUiOa477BEhh8B5JWtjXXwzSwc4+KSpXs7PxVizpCaIyORuHo2e0mREdhS9GV3RChjA+iasZ/TmeRH9XJjhwf49DZ6Np2BaCskgssTVG4ckVXwsx/ZbvJIes8UkQSTIwLwaFHAihYAqpxLJFaKrlIA+J5Tk+roj4dnmhiI1MA9PplK+PlxOVlKivXvF1lkA2e73eMLRHBiS0SSubfmOUVS/SmaHkufQLXuY+ORAOP7hI+mQaZLP3H3CamwkQJQJpoWNxKVkJ8oQkQTZ7dzAMS3y5nbRI4RwuWvmC+PQUgmCcRCRpEKolsrJnv5k+MWH6PWU1ieQUo6XJIBeD1mAwaKE9MEJQgycPIoaRdOjwb0Eg5jnJBP080o/e6Z8p1b3yC4xSr700hY4HPPSdTPF0BfUafacrFvlr3RMP7+8K6tXi8uv8j97NX1FMUquvNYcS/x+sdecgkp+Dg0lenvwEHEhy8nNwhB/EnvWs/2f9F3WgsJEPXAvvAAAAAElFTkSuQmCC">
            <a:extLst>
              <a:ext uri="{FF2B5EF4-FFF2-40B4-BE49-F238E27FC236}">
                <a16:creationId xmlns:a16="http://schemas.microsoft.com/office/drawing/2014/main" id="{8A1C5320-49E0-E444-8FA1-BDC3F6FD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18" y="947969"/>
            <a:ext cx="2037983" cy="7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6" descr="data:image/png;base64,iVBORw0KGgoAAAANSUhEUgAAAMgAAABGCAMAAAC+PCsEAAABEVBMVEX+/v7////upiObzCmSIXjRutclJHZrWHOfgacAAGvPt9b49viPD3ORHXeLAG7Pzc+SyQDd0d7k6caYyhno6cz49OXSvNWGAGoAAGbnqSzupBXw8PHaxtWxgqbh4OHSxNDqrUqUMn1rTXbp4+pBJ3ATEG+bxjKNNXi2jKvCqcqPgJPSzdbtngDuwoLy9d8NCG64r8O3nL+flp+NfqaEdYisj66mzEvs17vryZK40nN2YnpdP2uMbZWnoqS1s7TAvr+IfomYh6aCa4ju1K/suGLv0KLC0YKNQX+YVIWuzVmrdZ+dYI2NZ5edeaay0GeidZh4XYRLO3rK259YSYE6GGkwAGN/AF2nmLOyoLFiS2t6bJeCKsUuAAAJ8ElEQVRoge2ZC1fiSBbHc0E0JCqkIQEpDEqWbiO0Eta0DgZB+7H9GHvZ6Z0R9/t/kL33VhLywJ7jmT2npdf/zGisJFX1y30moyjPetaznvWsZz3rTwQAP3oL/xOBcnDxM6CAvtcavF5/EuIoFNafRHIUCq01JwFxwBxskx+9mb8gMA8GrQGitFqDwcXakQCLD84vUK9be6/ptwnxyfXIyDqL4gN/4M7N1oHC+9bXYvtScPJSqvgBzDd8dEIg3uEr1D44/3gl9VF/2lBQrxVJ1U9gvuTDat0sHChH2zuoXSRp7LAOxRMHOeHd15CjGCLVySJH2xuk3c9gN3bwYF1AvuoRRxqESJyNtQGp1X5RzNpqkH+Cg461HiDVr5+qvzzgWsixsfvxcC1ipPpB0ZFEyQQ7c+yDcbj7RXEOt1eDQEqPW3nFPQ/NBSuUna6OHKaZIEmAUNJCDnDAebWRB8HJdMdxDKl2x3kUh27jPX09NZ3Aydoow0mVMNBFvAwvhVfk5qt/gJPiG1OJSZYg0h4Y7YefFedjDgQUx8D5++Hs1q+Tx3gf0I3qjR3fAjpNZyOe0dE8bygiFFwH1TeSuj22s2vpyFGrvVySMAggCMaHwVlre2f3s6LrmRtBOPgArVhaMHoUiOVZljeuRLeAI6cr4b/4n+XddsISDIZw2lZa6lkORFbEWlEoX6tfiSQCSXBQFlYyN9LCbU0rlTRNc1mPBimVvHllOZ1jaSXN9VEuTlvSbhc8H7QdWidehuQlTRlOYFZl1q0JIBIRWsRvYL5qUJAQB5J8SbcooLd5YT+Yd6UuLx8H0kmCALpVSSt5weXl/X23G3hMMsQ1QbgGcnnxOrgSrpW1CEQtCpKY8Ev1k67XpEWOwGjs4g/JwXUkeStYBnK488vxbDZCTSaTq4ryCEGbQMbhfsA1cOt+d2t2Na1MJ7M5kbg3FdwguRqeGfMyciVaK/NcO85JBFIsmsqH6htdmARiSI7+juQgECNxLzhamzi6k4otRNw+hw8nnSRXpU38zc9ZFXLQsHA6rzueCs6F9lXgoklUci4PQbTgbCqidXTZpKefyh8JkFrxBIhEtvHI4S85EEQf/mtJgs/JwoXuJyKX2Sn7GDI4Xb+Pf9v2MlS1DhuWPEkYtFXXsnyMardNf2xd6SG6WKhoBw9NotABJ5KHqwi0txtJi9SKdST5pNPnIGOn4UFnI+JgkPK3mAQ8Wnk+y+cOzJV2lPStgHbmJiuAq1Iy4jFyGQuHbkdCUdm+o3g6sG/RYG5wpegqJZTgO6kdvW97p+HUqwnV6vBb9QXoCuwjR7+xuxSB9L6F04HuUYR0J9mXFFCwFuCDD1PMHC8Aj3MQC3fuBkgCvkd/0DBmu5lwyH/c+dXyQQnflYbQfQoXz3cetoeFftOwlRdL1esnGP0mXoi2R8dtJ2TA4nQzIgGHZ59Pc0/HcAwNU1kQzEld2prPzzaY4z+qy/4CcN3lY03F67oz3fAz02Fo4OmSOrMVdjLN8y3cAwnzdLrsE8fGbsfJKExOANkTznVvMyIBg0FuprniYiGHiilGakRph0DUG/77Bv0E3URXpqORz+mXLprK6fybRNqDIQ1R3atwLi5Z7U7onZbnD5eOhsEs60Mjrd1G+Mw7zaxONzcjEpCP8KaSBcGkjMlnVLFRmGYoB0mQYx6qMAgGri7EkNPv1KaLOg+A+AgiRnN2Tqr5Uu2SqtpR2gJlfxc5tr/sf96PdLR/dHQ0DKPAubuW+nukbwRSvuOzfW8VCIYOBq2KfdDSmyMQOUaeHx4zyFaFh9vfsQjYo7nqexxzMs7o2ms7vhKIpGFDXvJ0Thgjm+VrmR/70qmzII5qUWAueyJHkTGiyiZPgnBVliCysksQLw3CMUKdCNiTMVZzKRlnaNbhMjEQScPp//tvS/0+hOHvHdr1xTtFebeX0IEyLEcc6FoUgW422BGEFrGMMKo4/eZA/ATIWIJ01BwI91shs25PryYTruuz4zHVypKfaH8BjnYbjsGuL1VGjmbTgN9ewPlgT1feDQqRWnvmsNy8iwqzw2k+kS/lcF8tleJci6l1Tuk/CeItQRJNI07HHck0UXHJSbUgvI1+6DoFnbAr136OGo7+EP1eiqPcHIJZ+6TAWyZpxSQIEnNgmr+NW4gkiM2GUoOA8+/N/DJrkQdA5HTBcjoZbVgio5GE4/dvQ29IdEzg20sQ5LgrlxegE4hOJGbCJggSc5DjS6+2MyBkKP/mLNKsojwI0pHBLrd9x0/5elnZMctSq3iV/ywIYfWcJk8RXy/JcTqERQdB4P05vB8cJEj2TCdZhobcOaheqtcCQZHoY6rlZIvSVwR7AsQNLaJMA3JVNYpgEAZ1YoEMoUzmobevfDGGfjnB0aMgYZCLQUTSikBSXbx9w68MqmckelLQqQzjfhKfviXI7SwP4tNWp/Ii+9gvhST0uITt0Ga7oWfpSQmb+mZ1K/vSAHe9JMeiWUaQNwjCJLF3td6m79IXnDzwlU6LGltqB7kMu6rbDptEEYHkLdK/5T7eMjoOm4QfjOfRrbYgDrfLBqGupxM1Sh3ZNeO5XL8KcHea8KvmJoMoF61CkmTwNtup2cdR6xA1tlSxxQJfiZBKthPar9Mo2PMWsVWPb2/TKy2IydzX5HTYO7e5St1zhICX+uzQtrh1u89GDxgdiXBN+equuUkgxTf66xbvPiTBo/PMq4xSOZ6ricZWk+8MWIb5lZt7dC2qI9qKYBeLwOMLGRKr3jzw2cj4ooOmCbpbsnVHeC0pXA/fiEc5g/Rx/8MOcRAROVnnpCZBiOTtoCDgHdqmkPn6AIo92cJCGwRqKPZooNF4kPt8Hw/CNxdY0HH4vm0fU53Gi2YSbDqjwk0fH7AnvryfybQk71+KEvvlfY4DQXrNBUiOa477BEhh8B5JWtjXXwzSwc4+KSpXs7PxVizpCaIyORuHo2e0mREdhS9GV3RChjA+iasZ/TmeRH9XJjhwf49DZ6Np2BaCskgssTVG4ckVXwsx/ZbvJIes8UkQSTIwLwaFHAihYAqpxLJFaKrlIA+J5Tk+roj4dnmhiI1MA9PplK+PlxOVlKivXvF1lkA2e73eMLRHBiS0SSubfmOUVS/SmaHkufQLXuY+ORAOP7hI+mQaZLP3H3CamwkQJQJpoWNxKVkJ8oQkQTZ7dzAMS3y5nbRI4RwuWvmC+PQUgmCcRCRpEKolsrJnv5k+MWH6PWU1ieQUo6XJIBeD1mAwaKE9MEJQgycPIoaRdOjwb0Eg5jnJBP080o/e6Z8p1b3yC4xSr700hY4HPPSdTPF0BfUafacrFvlr3RMP7+8K6tXi8uv8j97NX1FMUquvNYcS/x+sdecgkp+Dg0lenvwEHEhy8nNwhB/EnvWs/2f9F3WgsJEPXAvvAAAAAElFTkSuQmCC">
            <a:extLst>
              <a:ext uri="{FF2B5EF4-FFF2-40B4-BE49-F238E27FC236}">
                <a16:creationId xmlns:a16="http://schemas.microsoft.com/office/drawing/2014/main" id="{F99472DD-1FE4-3043-9679-6987FA3B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0" y="1085891"/>
            <a:ext cx="1719463" cy="6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6594BB83-0C3E-2847-B841-8D8C68736918}"/>
              </a:ext>
            </a:extLst>
          </p:cNvPr>
          <p:cNvSpPr txBox="1"/>
          <p:nvPr/>
        </p:nvSpPr>
        <p:spPr>
          <a:xfrm>
            <a:off x="399150" y="767389"/>
            <a:ext cx="173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SERVIDOR BD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695FA67-4BD9-6C46-AF4A-84768B6D407D}"/>
              </a:ext>
            </a:extLst>
          </p:cNvPr>
          <p:cNvSpPr txBox="1"/>
          <p:nvPr/>
        </p:nvSpPr>
        <p:spPr>
          <a:xfrm>
            <a:off x="5967377" y="995887"/>
            <a:ext cx="173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SERVIDOR </a:t>
            </a:r>
            <a:r>
              <a:rPr lang="es-ES_tradnl" sz="1600" b="1" dirty="0">
                <a:solidFill>
                  <a:prstClr val="black"/>
                </a:solidFill>
                <a:latin typeface="Calibri" panose="020F0502020204030204"/>
              </a:rPr>
              <a:t>WEB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826BBE0-FF4F-E24E-A62F-71EDBC3C9061}"/>
              </a:ext>
            </a:extLst>
          </p:cNvPr>
          <p:cNvSpPr txBox="1"/>
          <p:nvPr/>
        </p:nvSpPr>
        <p:spPr>
          <a:xfrm>
            <a:off x="10019045" y="767389"/>
            <a:ext cx="173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CLIENTES</a:t>
            </a:r>
          </a:p>
        </p:txBody>
      </p:sp>
      <p:pic>
        <p:nvPicPr>
          <p:cNvPr id="1062" name="Picture 38" descr="Qué es Aspel? - Zoho Partner México. Tecfull Desarrollo de ...">
            <a:extLst>
              <a:ext uri="{FF2B5EF4-FFF2-40B4-BE49-F238E27FC236}">
                <a16:creationId xmlns:a16="http://schemas.microsoft.com/office/drawing/2014/main" id="{E459FE46-08DE-104C-BC04-494CE9354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9"/>
          <a:stretch/>
        </p:blipFill>
        <p:spPr bwMode="auto">
          <a:xfrm>
            <a:off x="10484422" y="4645871"/>
            <a:ext cx="1392821" cy="1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8A058DE3-390E-E54B-9F67-A32A6A8FB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t="9770" r="12342" b="11060"/>
          <a:stretch/>
        </p:blipFill>
        <p:spPr bwMode="auto">
          <a:xfrm>
            <a:off x="9488914" y="5058991"/>
            <a:ext cx="917202" cy="103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E34A0D5-30F9-8044-85BE-4511C435DB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10" y="1075549"/>
            <a:ext cx="2819584" cy="686924"/>
          </a:xfrm>
          <a:prstGeom prst="rect">
            <a:avLst/>
          </a:prstGeom>
        </p:spPr>
      </p:pic>
      <p:pic>
        <p:nvPicPr>
          <p:cNvPr id="1070" name="Picture 46" descr="https://trellat.es/wp-content/uploads/2015/02/mysql.jpg">
            <a:extLst>
              <a:ext uri="{FF2B5EF4-FFF2-40B4-BE49-F238E27FC236}">
                <a16:creationId xmlns:a16="http://schemas.microsoft.com/office/drawing/2014/main" id="{13F344C2-57E1-8A48-BA83-E2F05BB3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5" y="5504053"/>
            <a:ext cx="913014" cy="9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53FE5A77-1B22-D949-B201-C98CFA73D77A}"/>
              </a:ext>
            </a:extLst>
          </p:cNvPr>
          <p:cNvSpPr txBox="1"/>
          <p:nvPr/>
        </p:nvSpPr>
        <p:spPr>
          <a:xfrm>
            <a:off x="7424522" y="4584107"/>
            <a:ext cx="943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Symfony</a:t>
            </a:r>
          </a:p>
        </p:txBody>
      </p:sp>
      <p:pic>
        <p:nvPicPr>
          <p:cNvPr id="51" name="Picture 30" descr="data:image/png;base64,iVBORw0KGgoAAAANSUhEUgAAALoAAAC6CAMAAAAu0KfDAAAAclBMVEVWPXz///9JKnOyqMFRN3m1rcO8tMlTOnvs6u9SNXtBH2/j3+jAuc1jToVKLHROMnZeRIPz8fVFJHGglbOto77Qy9n49/qCcp1sV4zc2OKKfKM3CGmPgqZgSYOGd59wXo54ZpTIw9M8E2w+GW0zAGeXiqwhtUlGAAAGAUlEQVR4nO2dbZeiPAyGiwJ1qbZSoLwoAvrM//+LD+6s87KtOmvb1Jzj/V3mmp7QhiRNSGSUylla1E1Pgqpv6iJluTIzEhN3m3Z0J7mgYckJoYLLHe3S1kSvo+fTvpc8OPWnKJf9fsrvo69r8kzc76Kc1Os76GwU4c3EJCrEyG6gq/IkQjNelziW6ho6O8jQeLclD8yMXg08NNs98aEyoVfbJzaWi8S20tGrOA7N9RPFcfU3erVFQT6zf6z7H3Q2ILCWd4mBfUVXh6d/Qz/FD+oLevnku+J3yfITnR1D0/ybjuwDfURj6O8S4wV9jYx8Zl+/o+c1PvQ6/40+kaf0FW+JkumMrvaINsaL+F7N6G2PbtHnZe/bGT1FtadfJNOIqA6hvcwW0ymSU4T2MlsMzQnbhaZ4TDtGcJr62dhJgdLUZ2MvCL6j9F2iJg3Kt3R+TxuyDc3wqNCCv/TSSy+99NLZVX5IQvAFF3FIv0N06SNKkqQs9vXQL2SwbNViGT0stWJtVY4iUMrKBv3yD0z1fyEynPboZ+XFBj6N4gZ9hk/GBfDKu0KPIlZQWJt3h37Ody6wokcr0EyQU/QoKgCDKY7Rozc4m3GNrvZg7K7RAXO2ztHh0iru0aM90LJ7QG+BXGETes7uaKVXnX3VAWbZTehpv7mjZjgsmf7DP6pOwdATcfcjKRb8RJIr1ZZRD+JFGtF/9pfjbLM2w7+B+AMW6PPXoSiM7BPIsWSFTigvTOgMJBlnh05oVum/j1YNhLFbopN4a0DPO4jt0Rad8El/gALJxlmji71h2UuI99QaPR4MR+sSBTrdtIYnoDAYup0MT0Cx6oSmWA2GxIn2AFWiMBgi9Ccg2RxNq56DFKB5sXUcjoBxh0Hhfpn39QkkBubgNNVddphaS3sfRvfYFUztnD26bi9p5g33q2zRF53++wEmN2OJHvOV9nOoKnQ79Pg0ab9eAS26ZUSA6OQRWL2iTRzm20W0i1Kw5PvD6LEkhSF2V8FEvs4yoS9FfFuCy+OmMN0zZj1cAtK46mR7S30zvi2ZMezVbgBTp07j6+kvyGy7Q3RWLEDrBJyhq2mQsEUCrtCrA4GuinGDrvYZfDWSs6KSad/HaCsz2LIWkPBuKzPWA97yhtVbFtQRsNIE1gXAfba6hapv8JBoZ024bLWtWhos5dsu7ylJpkr/KP3QBBISMPrrcnFPUmbH05CsrqTanz5ILbJFVxnhVxC36m2z1cL0lTd77gAOjW0IifLRkAaLFEBEw0FWozexp/6zSfboRFCTzfgPmTpAJ3w0oPuvM3WBTk5aF6/5cPC+tztBjwf9IWrj+0V1gk6oHsHz30bCDbohtRGtfRu7G/S41g/Vynfc1BF6o++PzHf3Dke2vtGNfTV6fk8dofeT9pTcd32sI3RDylr5LtT0iF54dmP8GYz3yhJX6IYzCQd63OiOLxb0Uf/IRoJuqtNEssPEpf4ULPu64TvJe8LdCTo3lGdEzPf9JBfoVJo+TisM/ro0Xh3w3hDTAbqsTdeUlPcAmD06H4zxr9x7IMb6wgM/mK+GlU8eEYj5prwS7PVfXPI4Oo0Xi6Y0Be3Oqvyn8ozx9WN2R6fTMYubtxvpAYDeaSZ0tr6naWrZzduPoYLU9gK5pewFPVzpvbVSkCoNH+iVCJZ8xEHuAX1NAhbG2kgtwRruuy4q6eDqBd2irzeAFWAO0VXVZJCla87QV1WdYSxbU+2y5tB9dl2gt0m3CTAiyBJdsfW+ITHQIfRdvFw9pnZKyppkxyxcjz7665+1kNludzxJGWSxbYS0AfNLL71kLbS9wHu0rePjBnPDfsRjEhAPp0A8EgTxIBbE428QDx3CPOoJ8YAtxGPNMA+TQzzCD/PgRMzjKhEPCcU8mhXxQFzMY4gxD3/GPHIb86BzzOPlz60JA01I+ZHE8Xv90jf0eeHHAHmSn4gKMf5V7PYX+uyL1STEeJfbopzU2tU3Df13Lwv5TPSUy34/6SVMOvo5MZh2dCd5eNOhgssd7VJTEyUj+pk+Z2lRN31Y8r6pi5TlV4oL/wdGCW6WvTu5wgAAAABJRU5ErkJggg==">
            <a:extLst>
              <a:ext uri="{FF2B5EF4-FFF2-40B4-BE49-F238E27FC236}">
                <a16:creationId xmlns:a16="http://schemas.microsoft.com/office/drawing/2014/main" id="{76ABA25D-7663-2348-AED5-99F8ADC2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66" y="3745349"/>
            <a:ext cx="508670" cy="5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421425F6-659A-2940-91DF-51D6C090A23F}"/>
              </a:ext>
            </a:extLst>
          </p:cNvPr>
          <p:cNvSpPr txBox="1"/>
          <p:nvPr/>
        </p:nvSpPr>
        <p:spPr>
          <a:xfrm>
            <a:off x="6689145" y="5334776"/>
            <a:ext cx="12720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GraphQL</a:t>
            </a:r>
          </a:p>
        </p:txBody>
      </p:sp>
      <p:pic>
        <p:nvPicPr>
          <p:cNvPr id="44" name="Picture 32" descr="data:image/png;base64,iVBORw0KGgoAAAANSUhEUgAAALoAAAC6CAMAAAAu0KfDAAAAwFBMVEX///8IaKsTGygAAAAVHSkAZqoAZKkAYqgAYKcAABQAW6UAXaYAAAkAWKQAVqPb29wAABB+gIQjKTMOFyXt7e4dJDAAABgAUKD39/cADR6MjIyWl5l7e3zc5vBlZmgABhg6OjwASp7p7/W6zeHj5OU8PEPK2ei7vL7R0tNeiLt9oMimvtg1drLGx8mytLehoqVrlsKLrtCatdNLgLczbq5aXWMWFhgeICVNTU9xc3gxNT5ARUwNEhkYGCFZWVktLTLUw3b3AAAQUUlEQVR4nO1ciXKiWhAVkUVQo8EomBAnYDCIC4q+aDKT+f+/endj5wJGXKYqp+otAsKh6T69XEytdhmY6oUuVDl017g2hW9Cnbn/qtWtzvraFL4J1Rs61+bwTZjD9r9Kfc53zGtzyIdK4ad3mM6NW31Gob6WmRt3GOeFot2ewEiby3I5DtZ2mL1D33KMPLthXTfs9jx7j8lwjGjfMPWNJM+y9zg8A8jfbiFgSFR/XgsMwwz1y/I5ArZIVZGZCKjfrsRYEsN0rOx9iLrgXZZQedjAKToUn0AOwwxvNE5NoH9cm0J9w0Hq11V2eqQhn5Ao+6E4MgxPkc6LwKWIH7inOdA/RqRQhykJyCN3vUDdvFDCENhVYnKo19CNgax0LWk3uRdaoKkzGZpVplF3oTsxnHAls1tbQaTtM7BZqdTNNtzNCPOrmF2dC4JN26l3kDPTFKZW6yDqjOyeh1w+bHqeB0UKtiotJQFllzD34RUE0gF2o/doyNXzDjBkJO0MR7+7cwHJGy1ZovqFyS9TZsTs/PbS3FHGkalBxvDYlemzFmuLDwGhetkK0uQ5aDAq9SF2B5Eax6G3Mzx3SbsbyCFEj1o/vWBWHFU9gct5gs/9kv6OZVmkTg1VQj23OHRExkd7czF9JwmH2hgH1HPt6co+dU50L+TwFk4odFk3fOq05hRBlfjA7sL8MsOwOfZSiSp9gdW53LpWj3Dn25eoxSyiDTmjt5fAmrmOgITKhyxu8g42quipZkQacgaew8CYuYle3US5c+05lby13lRA3fD4Quqiz4jPUfYa5N6OcAdeM5+Zab8xnNnWq8KdzG2xfASazRXleeclyp3hRWbrxtjrG3vLSPmOVxZruZi6G2i2VLTuYjFilDto+3ipI8/t2Xq9nnlMpyPznEgt/I+CEdDKcZiNn+UZ3iu6qu6KApOEIMqSJMkCbgTn1aRba+4/4TadutkJSNAl1IfqzDt8inzoQ3JV+coMQjCnpNWlwIPLNHH6hmvTyItSZVVC6As59jTmoQ+0yzRCxkbuiDzDxWlznDisLlOps6DyyKnGI0cxHG1pIwHLnW9BXhIEHkEQQAjMZxWmWCPQvdx1CVMKbSeW7p0tZ+banjcH8DzbXVf7GoEePlR60RtpgpC7H1NaGbpuAeh65SWNHmoHP6dTDyWUKSOQF4EVlCcMJ+QYZhPV6ttY8rJCq3P0iYA/L/XRuYWVRjJyw4TyfHgWS5E56eticCLUc9QRPB45Sp0TLj4qSiFKPX81yIuZna+oDjkBUeoMZTEaQx9GqYOC4NrcY9Tz4jQYPPqoqv77NmLU5Vzh0Jl4SSVurxurUYUpat82cbMzAnMy91NSbETXAba5HmPY8QaI4bkT31UzTlnBsWLBV7AGZ22TVaxkn1ITGCd9W49Zvago3LSZBGTB+nZRYNgnvRsZjz2uSDVsOcmdl9ffNJ1uiydpVDCFIWYvcD5jLia5c6L3rWi1vE7eBLMYsWoWekxBzFtCuunkefpkngoHiOtptbO6lmI0Csf6VrLhhBCG6+NkTrc7nHzqArETp17cvZmZvX5765S3oWFyEiPnJ5ESsJIcChk4nSzufNtzSlredGWOEU50lxpcA4pbscSCszPM8BngNYJXxm1MG6RhUDWfXkWobkIzaC+9RLlTBkSCINgFsWJ6ggBv/GRHh1gnqJd5h8tkKMMtThiKMyt77K8altvpoKqfyy/0ysJMXb/Eo7TmqdwUsJc7jLsxLT1yA4ZumY677ZAhIVfRu1bxhpkp+UaO7qVqghC82Ja3njubrTcA6/XM9eZSW/Svw5ea/ZWBnZwpi6WmirO8cS50HTECPjqBKkrZ5eEkcztXbs3B4cVMpSlAld2VKicZ5Cy5R2HYfHoRoIi4UOXEtJbsIEA5ULKFcDw512uS4GS72tfDrHR6FEsmDH2zzQnXJEC1UPHQVE1XVHzpt1qMTYe6ghG3eLtzZI1WBk7acke8s6hu5kJGKRw3hSDMnXPMWPVkzwkgHTPNNV2PEWl6wwsy47lnGtqo64zc2D6q29fNjTuX/eXFCGtJmrvrjCXrqpBq9ZHdj8x5Bkj2cFF3OOwggP8y3gyUBOd9RSNZPkJ85z1X1TBgvYIAqhijkvcv8mFt09SZ01uwi2CWYXbgqv8Cd6OdpQ+8cAsrL0VYZ2ZF/rZ/n4ZhUBof8bQ5z0VgpQpIjPZJM82LQM2MVADp2ssXxUh1eoHPcOdZvqjwaabaJR8cX2l/QFDpr/ddapsvVv9qt1vtr/e31IaNH1bxYmIIwxWqPB0cQNKbzXaVdavuDquOH4ejN/nitrIux5wPq/8TG2uKuqNorer96A0jn+MnHVnlbwBBriA/6bbMiWf5Cxvpla4oZCH3/ehiGI4s5v7o45Rze7ncufb8hImEatpDrux47Xjo+dwZXra/S9500Ru/5/v7GrqX5+8wXPn5d2phy2PQssA5X78q4g4t33H1o3KU4czbWHnP+9Kb4UkF3OEKgOeUfHlR1a2Z2CbZrnBp9lTurlQ8gBbanL0xi4xvWM7Mk4Lwkc7+8xNjVmh3aHpR4jx35tBGLYa1mdlzMTIOblfyS4cCrDMb7TR7XhA5ZrtFwyKyfqQaugVIe9staMyjCxrMRX7yA39rXRSsIX+gOrLUGQ5fXoZD/O+OJAM5id89J56j7s+Cbn9rxYV+g+L6Yi/UGmv+qEWLfIgXHUipJlMmWktBvnh37naOXurKAi9d4W/gWV7RkkUxOHF7leml4XjlVouoEJnZtcZQ+oYpkVxp4Nv2NV9D1ddSuQyVAtfhz7gcUwrqWsBvshwFQWTOsnB3LBx7Kx8jN4LM2DdBHMJa27xUrjzgZNmj/Um860C3HFvqFL0ZwLfb87V5e8NtQzdn25dhWxZ4jouNnMAnnpfbw6G3obxEdRMADYQ938IXweHv6/Av7RgeFr9HvPB4RYDC3DSdzRpgs3FgvX5tRj/4wQ9+8IMf/OAHP/hBESZv0+VqtVpO3ybXpnIU+sve7qPLQrQ+dr3ptfmUhvq4b3THSh1DGTffv96uzakcFs2W5vMm7DV2dLsNZoD+ExvnjcmzvQtzn44eMUb9kt+Y7Ng0cQj26axMk7hjfTyX/EZ/1wzINhLcl2flmsBXs4GgsGWN/twK/RsqTMTrtV9lT1IBHgnzRo7BJgTYkx99b1HG7/vRcrrs7f9oPvdmj3ynTxCeRSVb1Oimae+zBe5+sF/dRePkLo1JPxFI03cFM289UUNs6nvUHTorYd5Qmk++HE4DF9K+SHK6x1/5DHPViB0AdLXARP3poQseGbLCgGV305BBi01DOcTUt/9MjK593tGY10aDBwhlD2moz5rvLKvoebpkax2npv5/0ImU5nNo9uexAhBeaLlrtQJPAzHTDa3X/8/fjID/T2m9LyKsHlt4r/KeE1/7OqI+QNK3bJDLsavoMW+v5I5aePMU30o3fJb9vYYfC97S7ynNhMAqgUBNx4R0HM3P8IKL38Rdur0aFZPXBqKOSIHHhK/TPcQDske2t7C2jwb40yi81gdiOsA6NvnqZmSGJjHHaJzFHMRj6H6ahjeN7+nMa4t7xPwBucKUmEpREo/JfxrdJ3RLxK2a4aNZ4S3YzSZfrTTxMFKeNQr14HQHFruS9jtP0nB4DbqvIErUXsu/SOIrb3+j1PtfOPoewqJshFxI+Y1ireerlAa0lYRqePxkj6nXlQS6B3Ky6W/f0XOrvmVvBNFbAU6Td/KYtVHiqJA6dJi3V/QpEvz9A/Io5R3uXvh1BLtbLZfL0asvUFihgW/h6LxP4IE4+90nuTftMY95TfUB75ZYS4kFO7pBkldbqAZbPmDqz0GUgquhLR/wwyehyj6iZ6fe+eKKPWKlIJtqu0lK3TEjEFg4bg/li6ZAA38l94z8MEUXf8SfxmH0L9BNYz3os1GiaO+9Qu4FnauLBZtmUmBAfMA+P3e/3XebEGP4LH0hTimSiv3B99YevsVxGMtLTJeFu0coYKI26/9SwpuBKga94U/4ZBcN4jHQTycDrIvae0FvtmJRhGi/wHETP7rYZHQQf6hre/hMJ7sxdqvg3OoTvhlUKPnHLv1qoX9HqLeWtcCT6++hTd8+BhpEE2aFL/xQlFZBrefnW2VfC129nirVpgq+dhNpwB1OUMrf8DSYrtKthRHd2D37+MKRojSgSRbY1ZXXKAus9MrHAtiSKGV+iAIWD/jpDCAnv/JCDGJYkT3YPxfIxI1BWEYT927u4Fl8LdTGPkjtqUEBhr6FYjDqlCOc9uuD1d1fTIgtDNGpf4/w6RCHbow/E0f1fVf/izTAd+xV5DThlqew3E8ApSR11MJXjDrllFhQ2xHNx56ZC3KeOsrBe79QSUbp5IGYDboVvDgmGpZ6vXDL5EvL5A2AHm1/P05m/TBLNUgBoPxJqnMKKhF/hYWf/Bor5WYLNrrDL3QiEfGBXV2bBMVMJnUkIIqCozB2hUO8Nih0dEDdl9DPkEBGH0eCgFiqT45jwwPw/sEO3MwUV2Z1pZUGPO8bdlEUFiFWsWKyuS9kDuQwepdU6nhHQ8Nl3IRUhSH1N0wdpVo/oh96KYyg/xIFSdh18l+EusIWOnotVCLktsAL0VUTFgn0nsQlaaSUkDp5KvCW/UDQEucIsBvgKyac+UMJmJfr3g9Y/ustFX8iTpm4a2JIpYWd25f/kPqOuPoCihFWziatRWhiVx8kUmWvFbrLc5nm/dWXIjVCEZaEsT6RpMcukdpVivrfsJAkmRYIYfYV+/g5j5P1ia/S4K7uC9UFgtTFLK5x34LRkfYxWgTn7pMivkWUOKDuH3GHa+UxtNaE3KfSeMzMKYRiKzlJuwuoDw5Z30tiQgTGTw9hO6lpD39/Efhqp3x87neLkLry8YpBDugi7fMVVlF+fe4OvcfVarmCVftyiYxJHCPlzn3Wb7LfS8QoSIskITXf4vbElw4QbNK6MMkt2eQh5HZJXdgIDtea3ci4ArH9QC6q1JNOofpWT+XDbPQGxNVJzPRfx/VcjOHDvMseScLaqRYZQUFEB38oKai4REkPV0gMNNKlXza+cPnZDRxv+k5NhZg69AmQyjOp43mS31Ykod1DTm/vyC/GhyRBkqkarVKeDioHLKbdSGPfyuOu1NFDX2bNsANN6WU/lCbqBlcaajO6yd4XPCySYUp5OmgxceUcaewBrYFGZa+QcemIzTgmaPcOWXtJPnvCz1lbJbngGEiLJgWjJnH16J2qvf291mx2u7jx89GFYP1qeLl/GDcjR6CdgWis9n81tBfW6v4BSMX6Xyz81EpJ9wKPVAYlx+CTL3Knicl7f7p6hOONp6enA/nn6QmPPMJZ6BIe8uQD7Qzzo7pYoe/DDumATtDDu/srdORolbTtkixgjMr5y1TDUjpOOR4hEA46VErLUrATDa1zjvguQCuM5ejPv7OwSPBG8pdyyaWKCqD2J59k3kotT28Si8feYd8lmZdNCdUt44PtNoNmkP0HVnJDsJFuqkwfeDtYsCHz6EjiH8AopF5P1fy3jU8ttHmqhLtp9N9x+aY0WTK8/2fw9vwJSsZ64/Ow/JeI/w/m54X3CCCsmQAAAABJRU5ErkJggg==">
            <a:extLst>
              <a:ext uri="{FF2B5EF4-FFF2-40B4-BE49-F238E27FC236}">
                <a16:creationId xmlns:a16="http://schemas.microsoft.com/office/drawing/2014/main" id="{794714BD-B0C5-0044-A14E-D5EB4AE3D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77" y="3714708"/>
            <a:ext cx="569951" cy="5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F4434DE-49E8-EF4C-A9D0-48AB07E790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1" y="4908740"/>
            <a:ext cx="1297356" cy="56097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48BC8A33-99FC-2B4B-BBFB-275A68034C8A}"/>
              </a:ext>
            </a:extLst>
          </p:cNvPr>
          <p:cNvSpPr txBox="1"/>
          <p:nvPr/>
        </p:nvSpPr>
        <p:spPr>
          <a:xfrm>
            <a:off x="7340542" y="3053951"/>
            <a:ext cx="943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Angular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245B03F-B7A6-1546-A0C0-518883FB0A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02" y="3705923"/>
            <a:ext cx="582431" cy="5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8D78-B1D5-43D0-9515-3163929C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Comparativa Motores BD</a:t>
            </a:r>
          </a:p>
        </p:txBody>
      </p:sp>
      <p:pic>
        <p:nvPicPr>
          <p:cNvPr id="1070" name="Picture 46" descr="https://trellat.es/wp-content/uploads/2015/02/mysql.jpg">
            <a:extLst>
              <a:ext uri="{FF2B5EF4-FFF2-40B4-BE49-F238E27FC236}">
                <a16:creationId xmlns:a16="http://schemas.microsoft.com/office/drawing/2014/main" id="{13F344C2-57E1-8A48-BA83-E2F05BB3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7" y="864000"/>
            <a:ext cx="913014" cy="9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94F4CF02-E303-9A48-AECA-B8E5BD852DF1}"/>
              </a:ext>
            </a:extLst>
          </p:cNvPr>
          <p:cNvSpPr txBox="1"/>
          <p:nvPr/>
        </p:nvSpPr>
        <p:spPr>
          <a:xfrm>
            <a:off x="1180680" y="3380669"/>
            <a:ext cx="1364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PostgreSql</a:t>
            </a:r>
            <a:endParaRPr kumimoji="0" lang="es-ES_tradn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2" descr="data:image/png;base64,iVBORw0KGgoAAAANSUhEUgAAALQAAAC6CAMAAAAwGZdwAAAAolBMVEX///8zZ5EAAAAwZZAnYY0rY44kX4zt7e0fXYv7+/v4+Pj19fUXWon2+Prx8fEAU4UjIyOQkJCkpKTc3Nzt8PTPz8/k5OSXl5fDw8O4uLjW1tZERESxsbEdHR0+Pj59fX1dXV1nZ2czMzNzc3PZ4eiGhoYNDQ1SUlIVFRUrKytCcJe9yteBnbbL1uBihaWxwNCktsiQqL5zka1QeZ0ATIEAQHr2L3R6AAAXGUlEQVR4nM1dCXeiyhKOsgiKooi7xn1FXOf9/7/26KpqaPYmk5tMnXPP5CYIH9XVtXf58fHzZLY6jenY6S1Xm273VK/Xu+fZej+aDIadlvkLeCJqdYbDYb8/HDYarabw6+Fg0luf69m0WPUC6N/w9OZwOp47zmg0chxnPhn0G2WfGI6d0X65XR2Ps9nxuF4vl72Rw8AMJ73lMQdvSN1Vb/5XuBvz/XY1+9yc+B0Pi83suFrtnUEn5yOD3nq2yWLiZrY6dssQ01Nm2/HXAJuD7flQcOPTyuk34yJoTpdyqOgOp0UXaLE4nVKPGpWuaJIag94p60HJ566dwZBL7HD+KQl3c1ytlyMmafjZ1rA/nYyW69UxJuz7QZVt2ZmsJR8f0Od+PmgFkJ1Z7Nen82cA7TjbdOM8/NyO5oNGK/O5rWA37IXbnPYDaczzOOTVshdsQKD5POBHmp+b9cgRNthhG2y7wZRpjkB/TAfjibNcwV9mo3HZPm4Ox71FdOeenJAMjxFrFttxoDtjkttsdTqNsZPUWuFnzqNhp5m6afCpoeMM5dSw2RlEbDtPyj/QHIVXH53it+w7ST1x+NxWU1ZmG8lMvUxrFIrJKk9RcRpu6cqZlDi1BnzhGZW9pQDW3fmed388n9dXQNfn8+H5/s4Vr2mMuMRtJoULNODXOVPJxzNTMgLcG0eay/71drvolmUZhqGruh78Y1n65fZ63n0B39AhoVv0ijCToK7ikNvuzrsz8jx/106/tdkY9k7bvvCb4APP1w3pdX3cd+3YB1z/9kdVaglSVFVXLu+rL8Dmsr3KxTzu0mpEcNq7+/WtBjyx9IDYv4aqvJ/ert3Ou0t797yw6zVO7HPG5XV3xff136qWRM2AK5pq1J5ueOWE+PiZs4xj/Ps6ZJnrXS+2pSd4oiiqYdsqQ+6muG76j7dtZcBRdMt+P/1Ias37W08xm661rKvPmcJ32Sxzj/Vxu2653t893paRxQ1aS8uq3Z6JhfefahZiItWwbo8QzYf71NS8Sw01lJJmLx+1iZiXLX7Ht5F7ywiF9r49Qxju9WKUfuJy88JHeu/8643Lky/LHD2KTVpCUOS39H93JVPk0qSo9pU+4ynpzZX1Ae0dwnZfVv6F+oVfR4L7mdSoE9AuKxTS9vWPxOOJIy+8Qftpy35EsS/h6jyU/PVU7Bcxe4CuwzHO6yEIxwZfxb3lv38as1nKszRp9nXH1+ddIIXWmyR7eo5vOEYk7GPCXCrMIak3fPjuplfAHJD+ftCzCz8aighJiGhl+iDqPWRawe5IklLDe5qXipiD11VvpDDdogdq2l2U37qgQpaCxFSQjZrxoMdWxhyQXuNarejjik1L4qDmiySa/d9pDj8/5flcU9+0byt8Rvy4Qlxsv/LsDCOLrtoD6BEHDUbnCKvlX6T1RnA7FOjHV/jMSFOfJCGvgm3EZbAFKmRGeq8F4jIv/XQKMz5yp8ip9MxbXLlcFzxXIzka1EOcJC0H+NGvINDaBRld9LxSMq6kMq2CFdY00Nct0MtLiItMcKIdEK4K2q6m4w55SBuVTLLIgOy0gvXSL3DNHOwiOHSDDfsZVIdfAYD6Bka7l7/CzCQEeX1XijYjiPV0EVoTkI4VML2KidBQop9f3YURILyRWXQn7cYuaay5TJj7ULzbVUxxDRi9e399F3JCNhZuRuXNhMgEw703yY/uQoD1qABafyF7Kr1nDiLdI7EuEBAvFIpjhxTJCkS6yja0kdGXv2d0uD0+7vlbSoNdP2fKuRto6knodrhvecOi1PAx38DoGvMV0VW95ZpWNEPoNjVITkDh+RUeQ7vnr3R0+na7Wh7bEDRXdC2WtDiDGnlUWGqSjr/T0QL9IY8gj9U6KEYMBoYfDeaVzqYVtZd+g/W8fo901Jh5hRvm+vIIegqg++jhrZgX0q7gd5BPmrua1Yl8Jy9ntUXQ049+aFp2N3nxUMGF8b/mkmaSckGvKIfVcdDTMAivYCc01FHXb9qGQMYVBMT/k/lXXdiIfXRC9qg8pBdbhwe0KyyNBNnE6sydJaq84ccojBe9ovAhTqjqd1UChnLS3xiGZDqp6FJyPR2paU9eFaD8FfplXyAbTHW2e6wC6Alz8w4NiLwO82qgFRTpKuGkDGnoNXsZrFYwnARZPiHo07iaSdYg+q+iIuUIHSc3c6tEDtNnB3J4CFrex1Nf3+WVZt03y8gpGNqNKM30FdC4K/xvFuka3yt+OhhSLsyfbi3Jn/4KaAvu7X2XSLNct23/sYP/QLG100uogGYJIxf276GiTGO+I7xe0aCwwWobelWJUQLE6u1593Y7d7fzsE6UNloYbmHef/w10Dq7tYl5JVWtvW9Xb+e2XVYeetcqxYyaFisMEaXXEAVycCDQLLt0mFQCrYBqYspDMWq3pyeW/0zvKpmOByyXh5uCHGzxFBIMI8egPAKP9AvGBVN47kW1FLH0Q9T2a7Kq0HiluZwN2nZDjcciw16Y1fNkF1YFAXNt/eFmFuZ2kolf/ZXF5mxOs183QXmwqhCgX7LfSTtMBuxx9xpHLNS3g0WQenf+ibbrs5Lz837HhUuB1mBtWxvuJ02qu6bW4yNO7g4e+vC4sEi9v4EXm7vH5U+g70D9/A+sdSqjiE9s1LkoQwZhDcG4bAbBvscQe8/XRWN1bstQSEhNCU+bXr39rNn25fa6KUymcMOltAd6rbAPN0zTYeTCuhPcl6RQ214Eefe81YzAp1UC8xBwy6ghlPywmpOiI6Nfhv3yd26gL5krg2brngCiYNYU6xUNzvNqga0t1AFVVHBK7Rk82H/WLAP/WLpqlON92Aa/mxdYbw1AJ7P0KobREGut2U+dzyiFICsepKjcpx3enVfYHhpk3crzrygIbUu7cRUS8Iz8omsCNEpSsx4quuY2zD/e5TATaPP+FvZLqEkefxBNCWgFs/t3o6beOaM1nh9L+rxGJNJY3jJHIX7Z8AnFw7cEfmjh3vT+oH9ZkuTTQnhajRXBzQdTk6i5zYQao2uxUIRPmXCNLZ3LI9AiL+m+wQNfuvGRtcRJ0CgVzN9X1Pfr9YZCgPHMyiliGP0BBYsNPkbMmsopaqyRxVNiOpS72+7FogyXVywf6k3gqaJSKwDmgJIVNgyjp5vQ4Qh03meYn5ZUH7gvEnk8zXo9HlddzX6nHNBJNqEz58UvpTQONjRRSR89a1Afki4TmfFkViVwquGldSizucWaWsOienJtQfASWkxDhQdaukstf+iGYBWxEug8VpI/VayplSw9QTxNLLgKTBhCS9qSuysYLcIryKVrsHKRCxr1X7tsJ2aYEZ6aSIBGhXcIBQLUB8uAnKGTQs77IFbmlSsVlT3aLAk5DdKbsRcBw5R4XeVihqzthk1hmIqEkrNc2YdAG3nLonG7UUS4m93YRSi9CR/IAOloQHi4DTs4m8fQ0sgVP/US0GjjSlKDOpZZYnYEPezEbkD7O60LCo/RNsxBFlao5UHDRi3xqclzi62tlgFaUSLp2AgtKphsYj/J1cbLxAMTRWVNGBlVGw5a5D653dD6sxZ6nKehUTelcopyoMsCISxotUUfhcu0wDnFgHfrRx4eJ/gNbEwp84Kg3FyVRn8vWTVMRMTyWqQ9xI2o3yL/vxvr291Ejp4EZq6nc98PffbS6A3lwxd9xbTK02FTY0i7ETFjGmElwx68EdrpXE2DHlzprbCMIiq4tHEh73Ee9f6EBI7erPNR0r/AKcf3SIIuS18rb1B696iMnzbjyB/Ub/X4UYNGpE9kQq5ML686aHKPYhs26TBhAWA6C6PDiISGIJluMfQ98w2RLGisDYo5UgyAorBPwToutuQlT0Zh8wcsukTGBiOXfC9fUqZ555bQ5kFBQHgFJWnAeU719GLGBn4rUUix4+npFElqD4YJWB1tRR3CrShWtdshuriSZtTvVhFqTGHm2yE5PV3jKk7YHfoTXpfHiOgroZJepBrVcQEmuFiloHV4/3xM8nUk6sgMi7QqROO8fKHgkmIKL9aFjDsRhLoHOqX0SdTlkN+fgqGGzJZW0SqGrI5HjtSfAb7SwUli5m16INSl3a6UpMp34tA19WVCe8xlhh22ZEtuFKNjwgwYPcs4V4eaENyPUp9ax+b0/HdTcaPK+F4ahiXcjeUpHBAXlBXkZz3rTFEzbNMriv0INKhXs+AythJyDiOtCnc3xFyegkq7iWfDMg+d7UP3o7SZCvOd+ck69FzbcoljkmJSzQQa7DipFohgc45BjU9hoqysCEpJ2lzQqBJK8h6cFHTjKItGaUkAjYYGi7T17PNvrXMYKKbLNAnmIOjcyMyWy/XyuyFD0dEVQFOYhanSbc7ZPsyFwOdLrAIVeGp5LVLYcy/dck+6GtZXkGnKSS8z3Q5OGCjCFivZQqSn816NQEj3FmmY23ZZ3MV7o/TgIbAAw3o8c5AgsDtdkA+vZCda8JScHAmmagq87fTtsLmN+TJRApjiWXSk51mAgTahp1fW64ZeXo4/bTzblaSjxjcBc2WpoeutkFLBeHaVfWA7lA8M0kvScBS55AiAj3+sQBSeeDwC271JR9MpuAwLzqkfhS/3Yk4rsNWyW6eJRSV3SBK8KOsQwNzUhe4ygKOom/SJ7pAwWwbiUxaTG6k4OgL94M+vQFSfuFu4Dx8qKm9zWSLRvGKEhyhLzgbgKrZfabnFtp1gpat1CulY5Ku98L4W2FTK7m6ywIYEenwh4zRpGEdnZOtQ3Cufi6JspIeFjzf60a1toY5GGh6jxSgxiopoe0VCRVBeZE4SHahCKaGzpGgM1yUH6NFpwrCtWCapUyPVIkEn0KqfbsBELAJ/KfgGkDY/lI1CQIcKrE+Z52Agq3d2nKXo05t5Fr6AbF6n/tj9QbuCeYN1vo5GwrNRI+RhidYjbsRbf5QabsMvNN3TGgX0RnUHHfT1RfkYmGW4W83c5nwii84D+6KEYMG10smTkDTqfPGxto5Y0IMrpkHku5b2xvADmX5U1qdDNu6Xmgx5odpDbtBYBpkxFtHblSe1FOrTcF82FYmph+CLZypJ7X3gKb6taMDZEJRVQNt5lrsHmQToXSl/ND+QCQ4WDExAJS1bYU8ReXtAGM1uhv2Js/wUh95khAPgvmI3dXlLgqqGHTa76+1dU1GlVDrwGqOoY2eYP0tpk4q8MChHU17aO6UYQteYu/Me2M34sMuHKOTcUOF6r2g40WcKNTR/YG2jLFQk3yhJ5v15vVlfObSj2PyO8wLMgfgmVTf0UZD8l3hNxvMjk8wPs+0+klNByknXHnxqySAxuOrw2Rs3Op1hD6UmZSSxBA1bsdgq8nPI482kkRErB85pNdRqrIdzOgJ1sVot2aip6NfA01XyYXj8BbaiWWQkuHFhR8A2vfEwPVPlWUmJ8MN9JYQDl1K/hj1whh+93PJm8AzkS5/GXx2XPWcSzyBLppiQFCWnVzbJ01MmaNwEYPLd3DONOpmvpjBL7lCnvgbOsipnd3gnqPu4ZW7vEtAYlc+Q1TlP5cfczdisLvTE20/bviLbSuJj8YaYZmpfbUOz3l5igI/Zbrs0n0lsc0uxGqc55IR6moLRUWclYsZkrMkGqlg3IdUlQ5R3eMHW1+za8+77OyTfvz9fNVpZPBRwTINuAvvWYOWz0zZ0ZLoVm+hH5QX0DinVIn1mlxrMuDQqhqUql8v7fbnUVN2yNXynjyYyOiul4AjKMGsz8fbpnoiZnHU6LUaZM+kIBt3DmLujKJqmKYoS2JwbN5TY5XbKmiM1RGUI2jEjC01OMx8SUhdfPtx7GCvKn+fAZGl6XRXVUMJzA/TEVG0OaC7gSPVfq9RVP+Z4N6slDy92YT7+T6UQhmriiY2rqLp+uYVNrC2UDWrWTLMawvITsjqRDTCoc3gA8eTntudEgxrdMBGiXtpVOM0LAJalq4FQqKpqWHYA+PqITmfwuX/dvJF42KmAg6Ti2WqNHDFmVM69cV90yiO1zutSFUG7fuBrvYP9d3ux8wU78WxHb0MLmx80fgp/9wUnQqF+706wFk4nrk130bgci8Re9jRY1BMcaOSA2sn5duEcv6LUDeayZ2ji/HAsGlfQ5irpH7Z3Lzv0NXTu/8mCVm9FRrw1CCcrngtnD+5F3evRYRv9QruiR+NMOGD/cYs6wLXIZ5U9GqrmndIJ+NMXxpWu+3mXAXWOonbxX8EO0W0+M2se1SLNIGC53jQrknu9FjkPsnpav2a7eI1pbMypUzbBchLTv23vdXnxg2XjBf+9/wxCQ10Xdqpm34TjWLKcxo6J/mgces5mfzxaro/iCNWVxCRNsnfpVNogepkdWwFVwxOgiqZq+iV2gkzWY8Iwa9yF8b3nDZvcm4xsP6UmDjdpjKGT3MiitH+49+sr8BDY+dLL+/UME3JTmTIIJypWzHOnA5+OBRWMGDVImvaiBWpRzLkQ0vOu73seG8QZvd540ajCaeGocgZt9pMyYY5oSh7+MRKRKZ/VWjyNdnTG3Kssp1GoRlmIT9v5tKDmkiYeFAerMwzEoTMWh14f9rkfY9unGmjoEt8nAZ+3Tj9j7m8JTQtniR/gVeJkNsYoVZVAQ9zSYat4XK4DWu6DgLMsMZ1L/W0G2M2IR1mn5VwczdyYjkcb+hOCllN5eFQZTipku50VqTNKZdUCfTkQxGS23vfYiPhRby9Opq4CGhu1ILD/FtCBiCTyapBtncanemdQFfHARi3ghKxqK6Xh9rzAOKc7c/i+cDbfBxoTmYLR+h6azkf7YHOIeflO77jIhHveHjhoSTOOgTI4DkXV2W+hxmS0Tg7+726dMfTvVziBQkVEZrYO/zlohrs/nu+Ps3OAvft5XDqoSxinwYzKcjqc0LaQGKD+LWQ2m61Wp9WK5sUvqoFWNHYt+Dob+RH7301nDloucsETDZ3Z74JmiqXC/D0sMUM7Uro08WPEeIbNLlKgMTzDo+Df8bUoXwddYWIIJvJATR8rf0nHtxGzoaAG5E6SYloC1PTq9744ZxmClkqLYd4PvOl18Y3/S+px0yYHWgXQ4OJsi2/8X9KIOxFS/abUWwQeYtE3L/zHxII9PAkmA5p6yOvf7S9VJLansJVBpncT6/gmw3z4PdsC2gu2VGnTO4AGxxRaGTNz/D9EDAAUc6QqRcKUlMXvYQbjhqdfi+bYcjKi/MHpF0F36tQJlTEkLEWUm/5tjffRZL4pgJZowaLzqMdfVh4fJtO5OAawPEjENC84pjnHFX4INFtrFgGbEjkEXRje8eX8zHdQr4JDjRlTaL7MKB//IM3r0gNDKPnY+22RRuuCzkd+xwiRKpwL/02RxiP/OK6stCeZJo4w5ZHxzTg/SezbYVbsh/LTn1gmZWWc+r5yVvdbiTVVwHdUlB6Vo4kjUAT4qZxHHjl88pdXjJkfV2ZZ3pxC/c8RW27wqEtsooLHdWHsRW5l4aeIsQ6b+YsPR1O/FdMdud0FP0d7rqkLZ4xRM14HAvHfhIvE5ANrjQVxokF9PlAjKS57/wiZG55lyp9wb78QM5zB+cXkQURMTLG5L7slUdFt+to1MCyLf4DR1DGCmnf3ThlzRbWIzdQo97tuR0jAP1S97lUTu3N09fIOv+AM26nKjg39FOEYPipq318X1lSl6oZlXV7CdN8G8PnznxCOgFowbpn7E67vPa8vbKgSumgG2Pj5xS9i/g8IT6JHdg6//jV2yQjrTL/tdIiEXQWrPN+Nd2H8Q3wOqIO13s0kI/RrDEZUhZz9U5h502pgGudx5TCcOGtect/+K3swJN7mUj9u51NUJP1Jbx21jZxKG8B+gfpRwwh9Ibr4ZeiH5T+inhPU2mcX0Fm7zv7fhMwo8/vWD6ve5N+F/MHO5SW4fV7OB78dWpVTszMYLWfdxWJzXDqDrO9Qr0j/B5oQGO+HYYHbAAAAAElFTkSuQmCC">
            <a:extLst>
              <a:ext uri="{FF2B5EF4-FFF2-40B4-BE49-F238E27FC236}">
                <a16:creationId xmlns:a16="http://schemas.microsoft.com/office/drawing/2014/main" id="{CEA67BDE-2493-1643-A7CD-F9DD2490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24" y="2522872"/>
            <a:ext cx="876898" cy="90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9863DD-5346-EA48-9304-8C5C2CF3C5CA}"/>
              </a:ext>
            </a:extLst>
          </p:cNvPr>
          <p:cNvSpPr txBox="1"/>
          <p:nvPr/>
        </p:nvSpPr>
        <p:spPr>
          <a:xfrm>
            <a:off x="2158122" y="639864"/>
            <a:ext cx="83909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El cumplimiento ACID (Atomicidad, Consistencia, Aislamiento, Durabilidad).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Multiplataforma.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Proyecto de </a:t>
            </a:r>
            <a:r>
              <a:rPr lang="es-MX" sz="1400" b="1" dirty="0"/>
              <a:t>pequeño</a:t>
            </a:r>
            <a:r>
              <a:rPr lang="es-MX" sz="1400" dirty="0"/>
              <a:t> o </a:t>
            </a:r>
            <a:r>
              <a:rPr lang="es-MX" sz="1400" b="1" dirty="0"/>
              <a:t>mediano</a:t>
            </a:r>
            <a:r>
              <a:rPr lang="es-MX" sz="1400" dirty="0"/>
              <a:t>, que no requiera de consultas complejas y que podamos editar rápidamente.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Es fácil de configurar.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Forma parte de la pila (LAMP).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Licencia GNU.</a:t>
            </a:r>
          </a:p>
          <a:p>
            <a:endParaRPr lang="es-MX" sz="1600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FEB712AD-9C50-1C41-AD28-8B7788D2F3E1}"/>
              </a:ext>
            </a:extLst>
          </p:cNvPr>
          <p:cNvSpPr txBox="1"/>
          <p:nvPr/>
        </p:nvSpPr>
        <p:spPr>
          <a:xfrm>
            <a:off x="2439179" y="2314950"/>
            <a:ext cx="923233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El cumplimiento ACID (Atomicidad, Consistencia, Aislamiento, Durabilidad).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Multiplataforma.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Proyecto de </a:t>
            </a:r>
            <a:r>
              <a:rPr lang="es-MX" sz="1400" b="1" dirty="0"/>
              <a:t>mediano</a:t>
            </a:r>
            <a:r>
              <a:rPr lang="es-MX" sz="1400" dirty="0"/>
              <a:t> a </a:t>
            </a:r>
            <a:r>
              <a:rPr lang="es-MX" sz="1400" b="1" dirty="0"/>
              <a:t>grande</a:t>
            </a:r>
            <a:r>
              <a:rPr lang="es-MX" sz="1400" dirty="0"/>
              <a:t>, esta orientado para bases de datos más grandes y con consultas más largas y complejas.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Está optimizado para </a:t>
            </a:r>
            <a:r>
              <a:rPr lang="es-MX" sz="1400" b="1" dirty="0"/>
              <a:t>query complejas </a:t>
            </a:r>
            <a:r>
              <a:rPr lang="es-MX" sz="1400" dirty="0"/>
              <a:t>que incluyen operaciones de lectura y escritura con datos que necesitan validación.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b="1" dirty="0"/>
              <a:t>Escalabilidad y capacidad </a:t>
            </a:r>
            <a:r>
              <a:rPr lang="es-MX" sz="1400" dirty="0"/>
              <a:t>para ajustarse a las característica del sistema y para soportar distintos niveles de carga.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Garantiza un </a:t>
            </a:r>
            <a:r>
              <a:rPr lang="es-MX" sz="1400" b="1" dirty="0"/>
              <a:t>soporte eficiente para la concurrencia</a:t>
            </a:r>
            <a:r>
              <a:rPr lang="es-MX" sz="1400" dirty="0"/>
              <a:t>, acceso simultaneo por distintos usuarios a la misma base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Licencia PostgreSql es tipo OpenSource.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79B3AA-1258-9D4F-990F-A563D12D7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8" y="4639056"/>
            <a:ext cx="1297356" cy="977900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1DBAC80B-BB7F-4A4C-9831-0C12D6452AC1}"/>
              </a:ext>
            </a:extLst>
          </p:cNvPr>
          <p:cNvSpPr txBox="1"/>
          <p:nvPr/>
        </p:nvSpPr>
        <p:spPr>
          <a:xfrm>
            <a:off x="2171214" y="4104521"/>
            <a:ext cx="92323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El cumplimiento ACID (Atomicidad, Consistencia, Aislamiento, Durabilidad).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Multiplataforma.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Está optimizado para query complejas que incluyen operaciones de lectura y escritura con datos que necesitan validación.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Escalabilidad y capacidad para ajustarse a las característica del sistema y para soportar distintos niveles de carga.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Garantiza un soporte eficiente para la concurrencia, acceso simultaneo por distintos usuarios a la misma base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Gestión de usuarios.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Base de datos en memoria.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Función de particiones.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Licencia Comercial.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/>
              <a:t>Costo licencia </a:t>
            </a:r>
            <a:r>
              <a:rPr lang="es-MX" sz="1400" b="1" dirty="0"/>
              <a:t>Standard Edition</a:t>
            </a:r>
            <a:r>
              <a:rPr lang="es-MX" sz="1400" dirty="0"/>
              <a:t> para </a:t>
            </a:r>
            <a:r>
              <a:rPr lang="es-MX" sz="1400" b="1" dirty="0"/>
              <a:t>Producción, Desarrollo y QA</a:t>
            </a:r>
          </a:p>
        </p:txBody>
      </p:sp>
    </p:spTree>
    <p:extLst>
      <p:ext uri="{BB962C8B-B14F-4D97-AF65-F5344CB8AC3E}">
        <p14:creationId xmlns:p14="http://schemas.microsoft.com/office/powerpoint/2010/main" val="351812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6735-82B9-3A41-9AAB-61A140A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0"/>
            <a:ext cx="10168128" cy="485684"/>
          </a:xfrm>
        </p:spPr>
        <p:txBody>
          <a:bodyPr>
            <a:normAutofit fontScale="90000"/>
          </a:bodyPr>
          <a:lstStyle/>
          <a:p>
            <a:pPr marL="0" indent="0" algn="ctr"/>
            <a:r>
              <a:rPr lang="es-MX" sz="3600" b="1" dirty="0"/>
              <a:t>Comparativa Motores BD</a:t>
            </a:r>
            <a:endParaRPr lang="es-MX" sz="36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A92AEE6-1976-4E05-8D18-F3BBB84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421711"/>
              </p:ext>
            </p:extLst>
          </p:nvPr>
        </p:nvGraphicFramePr>
        <p:xfrm>
          <a:off x="306701" y="485684"/>
          <a:ext cx="11578598" cy="8083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6418">
                  <a:extLst>
                    <a:ext uri="{9D8B030D-6E8A-4147-A177-3AD203B41FA5}">
                      <a16:colId xmlns:a16="http://schemas.microsoft.com/office/drawing/2014/main" val="2309790490"/>
                    </a:ext>
                  </a:extLst>
                </a:gridCol>
                <a:gridCol w="1729416">
                  <a:extLst>
                    <a:ext uri="{9D8B030D-6E8A-4147-A177-3AD203B41FA5}">
                      <a16:colId xmlns:a16="http://schemas.microsoft.com/office/drawing/2014/main" val="1235238667"/>
                    </a:ext>
                  </a:extLst>
                </a:gridCol>
                <a:gridCol w="1579217">
                  <a:extLst>
                    <a:ext uri="{9D8B030D-6E8A-4147-A177-3AD203B41FA5}">
                      <a16:colId xmlns:a16="http://schemas.microsoft.com/office/drawing/2014/main" val="3000411414"/>
                    </a:ext>
                  </a:extLst>
                </a:gridCol>
                <a:gridCol w="1669821">
                  <a:extLst>
                    <a:ext uri="{9D8B030D-6E8A-4147-A177-3AD203B41FA5}">
                      <a16:colId xmlns:a16="http://schemas.microsoft.com/office/drawing/2014/main" val="1796247452"/>
                    </a:ext>
                  </a:extLst>
                </a:gridCol>
                <a:gridCol w="1657860">
                  <a:extLst>
                    <a:ext uri="{9D8B030D-6E8A-4147-A177-3AD203B41FA5}">
                      <a16:colId xmlns:a16="http://schemas.microsoft.com/office/drawing/2014/main" val="2834466900"/>
                    </a:ext>
                  </a:extLst>
                </a:gridCol>
                <a:gridCol w="1647933">
                  <a:extLst>
                    <a:ext uri="{9D8B030D-6E8A-4147-A177-3AD203B41FA5}">
                      <a16:colId xmlns:a16="http://schemas.microsoft.com/office/drawing/2014/main" val="3872196933"/>
                    </a:ext>
                  </a:extLst>
                </a:gridCol>
                <a:gridCol w="1647933">
                  <a:extLst>
                    <a:ext uri="{9D8B030D-6E8A-4147-A177-3AD203B41FA5}">
                      <a16:colId xmlns:a16="http://schemas.microsoft.com/office/drawing/2014/main" val="26697146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Característica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Mysql</a:t>
                      </a:r>
                      <a:endParaRPr lang="es-MX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Oracle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SqlServer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MongoBD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74334"/>
                  </a:ext>
                </a:extLst>
              </a:tr>
              <a:tr h="309613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Cumplimiento ACID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30005"/>
                  </a:ext>
                </a:extLst>
              </a:tr>
              <a:tr h="2805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Multiplataforma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 (OnPremise)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 (OnPremise)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 (OnPremise)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 (OnPremise)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 (OnPremise)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7446"/>
                  </a:ext>
                </a:extLst>
              </a:tr>
              <a:tr h="28056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Tipo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Transaccional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Transaccional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Transaccional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Transaccional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 Transaccional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5706"/>
                  </a:ext>
                </a:extLst>
              </a:tr>
              <a:tr h="319401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Tamaño de BD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solidFill>
                            <a:schemeClr val="tx1"/>
                          </a:solidFill>
                        </a:rPr>
                        <a:t>Pequeñas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solidFill>
                            <a:schemeClr val="tx1"/>
                          </a:solidFill>
                        </a:rPr>
                        <a:t>Medianas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solidFill>
                            <a:schemeClr val="tx1"/>
                          </a:solidFill>
                        </a:rPr>
                        <a:t>Medianas</a:t>
                      </a:r>
                      <a:endParaRPr lang="es-MX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Grandes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solidFill>
                            <a:schemeClr val="tx1"/>
                          </a:solidFill>
                        </a:rPr>
                        <a:t>Medianas</a:t>
                      </a:r>
                      <a:endParaRPr lang="es-MX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Grandes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solidFill>
                            <a:schemeClr val="tx1"/>
                          </a:solidFill>
                        </a:rPr>
                        <a:t>Medianas</a:t>
                      </a:r>
                      <a:endParaRPr lang="es-MX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Grandes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Medianas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Grandes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29907"/>
                  </a:ext>
                </a:extLst>
              </a:tr>
              <a:tr h="284684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Manejo de alta concurrencia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22696"/>
                  </a:ext>
                </a:extLst>
              </a:tr>
              <a:tr h="301159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Querys complejos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32682"/>
                  </a:ext>
                </a:extLst>
              </a:tr>
              <a:tr h="290958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Soporta distintos niveles de carga</a:t>
                      </a:r>
                      <a:endParaRPr lang="es-MX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70436"/>
                  </a:ext>
                </a:extLst>
              </a:tr>
              <a:tr h="30939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Escalable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9037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Gestión de usuarios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Mediano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Bueno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402043"/>
                  </a:ext>
                </a:extLst>
              </a:tr>
              <a:tr h="348151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Tipo Licencia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- E2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3 licencias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Standard Edition2</a:t>
                      </a:r>
                    </a:p>
                    <a:p>
                      <a:pPr algn="ctr"/>
                      <a:r>
                        <a:rPr lang="es-MX" sz="1200" dirty="0"/>
                        <a:t>3 licencias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StdCore 2019 </a:t>
                      </a:r>
                      <a:endParaRPr lang="es-MX" sz="12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</a:rPr>
                        <a:t>Entreprise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669616"/>
                  </a:ext>
                </a:extLst>
              </a:tr>
              <a:tr h="348151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Soporte fabricante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 Database - Backup Storage </a:t>
                      </a:r>
                      <a:endParaRPr lang="es-MX" sz="10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62482"/>
                  </a:ext>
                </a:extLst>
              </a:tr>
              <a:tr h="348151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Instalación, configuración y migración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>
                          <a:effectLst/>
                        </a:rPr>
                        <a:t>Proveedor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Proveedor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Proveedor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Proveedor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28295"/>
                  </a:ext>
                </a:extLst>
              </a:tr>
              <a:tr h="348151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Backups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Full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Incrementales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Diferenciales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Full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Incrementales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Diferenciales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Full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Incrementales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Diferenciales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Full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Incrementales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Diferenciales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Full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Incrementales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Diferenciales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26700"/>
                  </a:ext>
                </a:extLst>
              </a:tr>
              <a:tr h="441858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Precio referencial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100" dirty="0"/>
                        <a:t>$35,820 USD x año</a:t>
                      </a:r>
                    </a:p>
                    <a:p>
                      <a:pPr algn="l"/>
                      <a:r>
                        <a:rPr lang="es-MX" sz="1100" dirty="0"/>
                        <a:t>X 22.28 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100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100" dirty="0"/>
                        <a:t>$64,050 USD x año </a:t>
                      </a:r>
                    </a:p>
                    <a:p>
                      <a:pPr algn="l"/>
                      <a:r>
                        <a:rPr lang="es-MX" sz="1100" dirty="0"/>
                        <a:t>X 22.28 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$14,989.59 USD perpetuo</a:t>
                      </a:r>
                      <a:endParaRPr lang="es-MX" sz="11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50" dirty="0"/>
                        <a:t>X 24 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55489"/>
                  </a:ext>
                </a:extLst>
              </a:tr>
              <a:tr h="300562">
                <a:tc rowSpan="3">
                  <a:txBody>
                    <a:bodyPr/>
                    <a:lstStyle/>
                    <a:p>
                      <a:r>
                        <a:rPr lang="es-MX" sz="1000" dirty="0"/>
                        <a:t>Anual referencial </a:t>
                      </a:r>
                    </a:p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por mes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$66,505.8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$118,919.5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$29,979.18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38542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Anual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$798,069.6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$1,427,034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   $359,750.16 </a:t>
                      </a:r>
                      <a:r>
                        <a:rPr lang="es-MX" sz="1100" b="0" dirty="0">
                          <a:solidFill>
                            <a:srgbClr val="002060"/>
                          </a:solidFill>
                        </a:rPr>
                        <a:t>Perpetuo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es-MX" sz="1100" b="0" dirty="0">
                        <a:solidFill>
                          <a:srgbClr val="002060"/>
                        </a:solidFill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57376371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Aprovicionamiento e Instalación y migración  (Unico pago)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Precio referencial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$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15,000 USD x 22.28 tc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Tiempo: 5 semanas (2 Pagos)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$334,200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Precio referencial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$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15,000 USD x 22.28 tc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Tiempo: 5 semanas (2 Pagos)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$334,200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8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Sofware para copias de 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dirty="0">
                          <a:solidFill>
                            <a:schemeClr val="tx1"/>
                          </a:solidFill>
                        </a:rPr>
                        <a:t>Inlcuido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/>
                        <a:t>Handy Backup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299 Euros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X 25 tc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rgbClr val="002060"/>
                          </a:solidFill>
                        </a:rPr>
                        <a:t>$7,774.00 MXN </a:t>
                      </a:r>
                      <a:r>
                        <a:rPr lang="es-MX" sz="1100" b="0" dirty="0">
                          <a:solidFill>
                            <a:srgbClr val="002060"/>
                          </a:solidFill>
                        </a:rPr>
                        <a:t>Perpetuo</a:t>
                      </a:r>
                      <a:endParaRPr lang="es-MX" sz="11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dirty="0">
                          <a:solidFill>
                            <a:schemeClr val="tx1"/>
                          </a:solidFill>
                        </a:rPr>
                        <a:t>Inlcuido</a:t>
                      </a: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dirty="0">
                          <a:solidFill>
                            <a:schemeClr val="tx1"/>
                          </a:solidFill>
                        </a:rPr>
                        <a:t>Inlcuido</a:t>
                      </a: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dirty="0">
                          <a:solidFill>
                            <a:schemeClr val="tx1"/>
                          </a:solidFill>
                        </a:rPr>
                        <a:t>Inlcuido</a:t>
                      </a:r>
                      <a:endParaRPr lang="es-MX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4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20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58E8-BF66-4736-9914-82E6F4BD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78"/>
            <a:ext cx="12192000" cy="65661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Comparativa Framework top Php para Backend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64BF56B-5655-024A-AE9E-318F8026D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64244"/>
              </p:ext>
            </p:extLst>
          </p:nvPr>
        </p:nvGraphicFramePr>
        <p:xfrm>
          <a:off x="401444" y="534471"/>
          <a:ext cx="11463452" cy="6615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863">
                  <a:extLst>
                    <a:ext uri="{9D8B030D-6E8A-4147-A177-3AD203B41FA5}">
                      <a16:colId xmlns:a16="http://schemas.microsoft.com/office/drawing/2014/main" val="1991377122"/>
                    </a:ext>
                  </a:extLst>
                </a:gridCol>
                <a:gridCol w="2865863">
                  <a:extLst>
                    <a:ext uri="{9D8B030D-6E8A-4147-A177-3AD203B41FA5}">
                      <a16:colId xmlns:a16="http://schemas.microsoft.com/office/drawing/2014/main" val="2853233011"/>
                    </a:ext>
                  </a:extLst>
                </a:gridCol>
                <a:gridCol w="2865863">
                  <a:extLst>
                    <a:ext uri="{9D8B030D-6E8A-4147-A177-3AD203B41FA5}">
                      <a16:colId xmlns:a16="http://schemas.microsoft.com/office/drawing/2014/main" val="2313175675"/>
                    </a:ext>
                  </a:extLst>
                </a:gridCol>
                <a:gridCol w="2865863">
                  <a:extLst>
                    <a:ext uri="{9D8B030D-6E8A-4147-A177-3AD203B41FA5}">
                      <a16:colId xmlns:a16="http://schemas.microsoft.com/office/drawing/2014/main" val="3268027857"/>
                    </a:ext>
                  </a:extLst>
                </a:gridCol>
              </a:tblGrid>
              <a:tr h="5771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Característica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CodeIgniter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Laravel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Symfony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78633"/>
                  </a:ext>
                </a:extLst>
              </a:tr>
              <a:tr h="1026108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Modularidad y Escalabilidad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Muy ligero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Poco escalable, hacen falta librerias para complementar integraciones con nuevas tecnologías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Utiliza dependencias pre-instaladas, esto lo hace menos 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Escalable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Usa componentes de Symfony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Utiliza componentes desacoplados y reusables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Escalable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Modularidad mas robusta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Mejor organizado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8090"/>
                  </a:ext>
                </a:extLst>
              </a:tr>
              <a:tr h="568411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Integración con nuevas tecnologías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200" dirty="0"/>
                        <a:t>Malo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MX" sz="1200" dirty="0"/>
                        <a:t>Bueno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71799"/>
                  </a:ext>
                </a:extLst>
              </a:tr>
              <a:tr h="1335048">
                <a:tc>
                  <a:txBody>
                    <a:bodyPr/>
                    <a:lstStyle/>
                    <a:p>
                      <a:r>
                        <a:rPr lang="es-MX" sz="1400" b="0" dirty="0">
                          <a:solidFill>
                            <a:schemeClr val="tx1"/>
                          </a:solidFill>
                        </a:rPr>
                        <a:t>BD suportadas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MySQL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PostgreSQL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SQLite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Oracle</a:t>
                      </a:r>
                    </a:p>
                    <a:p>
                      <a:endParaRPr lang="es-MX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MySQL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PostgreSQL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SQLite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SQLServer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Drizzle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MySQL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Oracle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PostgreSQL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SAP Sybase SQL Anywhere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SQLite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SQLServer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4326"/>
                  </a:ext>
                </a:extLst>
              </a:tr>
              <a:tr h="482177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Tiempos de desarrollo 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Es mas rápido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Es mas rápido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Es mas lento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897946"/>
                  </a:ext>
                </a:extLst>
              </a:tr>
              <a:tr h="417454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Construcción de APIs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Mediano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Bueno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Bueno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73327"/>
                  </a:ext>
                </a:extLst>
              </a:tr>
              <a:tr h="62953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Tipo Projectos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Proyectos basicos a medianos a corto plazo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Proyectos medianos a corto plazo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Proyectos complejos a largo plazo</a:t>
                      </a:r>
                    </a:p>
                    <a:p>
                      <a:r>
                        <a:rPr lang="es-ES" sz="1200" dirty="0"/>
                        <a:t>Aplicaciones de tipo empresarial</a:t>
                      </a:r>
                      <a:endParaRPr lang="es-MX" sz="12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851642"/>
                  </a:ext>
                </a:extLst>
              </a:tr>
              <a:tr h="1542722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Parners para soporte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hlinkClick r:id="rId2"/>
                        </a:rPr>
                        <a:t>https://devsquad.com</a:t>
                      </a:r>
                      <a:endParaRPr lang="es-MX" sz="1200" b="1" dirty="0"/>
                    </a:p>
                    <a:p>
                      <a:r>
                        <a:rPr lang="es-MX" sz="1200" b="0" dirty="0"/>
                        <a:t>Maquila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dirty="0"/>
                        <a:t>Soporte a App</a:t>
                      </a:r>
                    </a:p>
                    <a:p>
                      <a:endParaRPr lang="es-MX" sz="1200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/>
                        <a:t>https://sensiolabs.com/</a:t>
                      </a:r>
                    </a:p>
                    <a:p>
                      <a:r>
                        <a:rPr lang="es-MX" sz="1200" dirty="0"/>
                        <a:t>Couching</a:t>
                      </a:r>
                    </a:p>
                    <a:p>
                      <a:r>
                        <a:rPr lang="es-MX" sz="1200" dirty="0"/>
                        <a:t>Maquila</a:t>
                      </a:r>
                    </a:p>
                    <a:p>
                      <a:r>
                        <a:rPr lang="es-MX" sz="1200" dirty="0"/>
                        <a:t>Soporte a App</a:t>
                      </a:r>
                    </a:p>
                    <a:p>
                      <a:r>
                        <a:rPr lang="es-MX" sz="1200" dirty="0"/>
                        <a:t>Rescate de App</a:t>
                      </a:r>
                    </a:p>
                    <a:p>
                      <a:r>
                        <a:rPr lang="es-MX" sz="1200" dirty="0"/>
                        <a:t>Evalua estado de App e identifica mal funcionamiento critico.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32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55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58E8-BF66-4736-9914-82E6F4BD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978"/>
            <a:ext cx="12192000" cy="65661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Comparativa Servidores Web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64BF56B-5655-024A-AE9E-318F8026D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35627"/>
              </p:ext>
            </p:extLst>
          </p:nvPr>
        </p:nvGraphicFramePr>
        <p:xfrm>
          <a:off x="490654" y="719665"/>
          <a:ext cx="11318487" cy="43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829">
                  <a:extLst>
                    <a:ext uri="{9D8B030D-6E8A-4147-A177-3AD203B41FA5}">
                      <a16:colId xmlns:a16="http://schemas.microsoft.com/office/drawing/2014/main" val="1991377122"/>
                    </a:ext>
                  </a:extLst>
                </a:gridCol>
                <a:gridCol w="3772829">
                  <a:extLst>
                    <a:ext uri="{9D8B030D-6E8A-4147-A177-3AD203B41FA5}">
                      <a16:colId xmlns:a16="http://schemas.microsoft.com/office/drawing/2014/main" val="2313175675"/>
                    </a:ext>
                  </a:extLst>
                </a:gridCol>
                <a:gridCol w="3772829">
                  <a:extLst>
                    <a:ext uri="{9D8B030D-6E8A-4147-A177-3AD203B41FA5}">
                      <a16:colId xmlns:a16="http://schemas.microsoft.com/office/drawing/2014/main" val="3268027857"/>
                    </a:ext>
                  </a:extLst>
                </a:gridCol>
              </a:tblGrid>
              <a:tr h="592941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Característica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Nginx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Apache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78633"/>
                  </a:ext>
                </a:extLst>
              </a:tr>
              <a:tr h="912443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Tamaño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0" dirty="0"/>
                        <a:t>Liviano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Pesado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8090"/>
                  </a:ext>
                </a:extLst>
              </a:tr>
              <a:tr h="912443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Concurrencia (Usuarios) y recursos RAM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200" b="0" dirty="0"/>
                        <a:t>Rápido con poca o mucha concurrencia (alto rendimiento)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200" b="0" dirty="0"/>
                        <a:t>Utiliza </a:t>
                      </a:r>
                      <a:r>
                        <a:rPr lang="es-MX" sz="1200" b="1" dirty="0"/>
                        <a:t>PHP-FPM</a:t>
                      </a:r>
                      <a:endParaRPr lang="es-MX" sz="1200" b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200" b="0" dirty="0"/>
                        <a:t>Consumo de recursos con poca o mucha concurrencia estable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Rápido con poca concurrencia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Consumo de recursos normal con poca concurrencia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/>
                        <a:t>Mayor consumo de recursos con mayor concurrencia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4326"/>
                  </a:ext>
                </a:extLst>
              </a:tr>
              <a:tr h="912443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Seguridad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0" dirty="0"/>
                        <a:t>Buena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Buena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897946"/>
                  </a:ext>
                </a:extLst>
              </a:tr>
              <a:tr h="912443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Configuración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0" dirty="0"/>
                        <a:t>Mas compleja la configuración y puesta en marcha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Mas sencillo de configurar y poner en marcha</a:t>
                      </a:r>
                      <a:endParaRPr lang="es-MX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85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41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D6735-82B9-3A41-9AAB-61A140A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-104172"/>
            <a:ext cx="10168128" cy="587702"/>
          </a:xfrm>
        </p:spPr>
        <p:txBody>
          <a:bodyPr>
            <a:normAutofit/>
          </a:bodyPr>
          <a:lstStyle/>
          <a:p>
            <a:pPr marL="0" indent="0" algn="ctr"/>
            <a:r>
              <a:rPr lang="es-MX" sz="3200" b="1" dirty="0"/>
              <a:t>Costo Servidores Físicos Dedicados</a:t>
            </a:r>
            <a:endParaRPr lang="es-MX" sz="32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A92AEE6-1976-4E05-8D18-F3BBB8464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4984"/>
              </p:ext>
            </p:extLst>
          </p:nvPr>
        </p:nvGraphicFramePr>
        <p:xfrm>
          <a:off x="214879" y="379358"/>
          <a:ext cx="11649172" cy="69416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848">
                  <a:extLst>
                    <a:ext uri="{9D8B030D-6E8A-4147-A177-3AD203B41FA5}">
                      <a16:colId xmlns:a16="http://schemas.microsoft.com/office/drawing/2014/main" val="2309790490"/>
                    </a:ext>
                  </a:extLst>
                </a:gridCol>
                <a:gridCol w="1644785">
                  <a:extLst>
                    <a:ext uri="{9D8B030D-6E8A-4147-A177-3AD203B41FA5}">
                      <a16:colId xmlns:a16="http://schemas.microsoft.com/office/drawing/2014/main" val="1235238667"/>
                    </a:ext>
                  </a:extLst>
                </a:gridCol>
                <a:gridCol w="1233868">
                  <a:extLst>
                    <a:ext uri="{9D8B030D-6E8A-4147-A177-3AD203B41FA5}">
                      <a16:colId xmlns:a16="http://schemas.microsoft.com/office/drawing/2014/main" val="3000411414"/>
                    </a:ext>
                  </a:extLst>
                </a:gridCol>
                <a:gridCol w="1284220">
                  <a:extLst>
                    <a:ext uri="{9D8B030D-6E8A-4147-A177-3AD203B41FA5}">
                      <a16:colId xmlns:a16="http://schemas.microsoft.com/office/drawing/2014/main" val="3538632624"/>
                    </a:ext>
                  </a:extLst>
                </a:gridCol>
                <a:gridCol w="1462885">
                  <a:extLst>
                    <a:ext uri="{9D8B030D-6E8A-4147-A177-3AD203B41FA5}">
                      <a16:colId xmlns:a16="http://schemas.microsoft.com/office/drawing/2014/main" val="1796247452"/>
                    </a:ext>
                  </a:extLst>
                </a:gridCol>
                <a:gridCol w="1438343">
                  <a:extLst>
                    <a:ext uri="{9D8B030D-6E8A-4147-A177-3AD203B41FA5}">
                      <a16:colId xmlns:a16="http://schemas.microsoft.com/office/drawing/2014/main" val="979917177"/>
                    </a:ext>
                  </a:extLst>
                </a:gridCol>
                <a:gridCol w="1514514">
                  <a:extLst>
                    <a:ext uri="{9D8B030D-6E8A-4147-A177-3AD203B41FA5}">
                      <a16:colId xmlns:a16="http://schemas.microsoft.com/office/drawing/2014/main" val="2834466900"/>
                    </a:ext>
                  </a:extLst>
                </a:gridCol>
                <a:gridCol w="1504709">
                  <a:extLst>
                    <a:ext uri="{9D8B030D-6E8A-4147-A177-3AD203B41FA5}">
                      <a16:colId xmlns:a16="http://schemas.microsoft.com/office/drawing/2014/main" val="3389331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Característica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GoDaddy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Hostgator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DigitalServer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743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buFontTx/>
                        <a:buNone/>
                      </a:pPr>
                      <a:endParaRPr lang="es-MX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s-MX" sz="1400" b="1" dirty="0"/>
                        <a:t>Servidor BD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>
                        <a:buFontTx/>
                        <a:buNone/>
                      </a:pPr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Servidor Web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/>
                        <a:t>Servidor 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Servidor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/>
                        <a:t>Servidor 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Servidor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3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Procesador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6cores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16vCpu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16vCpu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7446"/>
                  </a:ext>
                </a:extLst>
              </a:tr>
              <a:tr h="319401">
                <a:tc gridSpan="2"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s-MX" sz="1400" dirty="0"/>
                        <a:t>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32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64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30 GB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s-MX" sz="1400" dirty="0"/>
                        <a:t>30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/>
                        <a:t>32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16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29907"/>
                  </a:ext>
                </a:extLst>
              </a:tr>
              <a:tr h="507897">
                <a:tc gridSpan="2">
                  <a:txBody>
                    <a:bodyPr/>
                    <a:lstStyle/>
                    <a:p>
                      <a:r>
                        <a:rPr lang="es-MX" sz="1400" dirty="0"/>
                        <a:t>Disco duro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b="1" dirty="0"/>
                        <a:t>2 x 500 GB SSD</a:t>
                      </a:r>
                      <a:r>
                        <a:rPr lang="es-MX" sz="1100" dirty="0"/>
                        <a:t> con (RAID-1)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/>
                        <a:t>2 x 500 GB SSD</a:t>
                      </a:r>
                      <a:r>
                        <a:rPr lang="es-MX" sz="1100" dirty="0"/>
                        <a:t> con (RAID-1)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 TB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 TB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dirty="0"/>
                        <a:t>2 TB</a:t>
                      </a:r>
                    </a:p>
                    <a:p>
                      <a:pPr algn="ctr"/>
                      <a:r>
                        <a:rPr lang="es-MX" sz="1000" dirty="0"/>
                        <a:t>HDD sec.: 1 TB</a:t>
                      </a:r>
                    </a:p>
                    <a:p>
                      <a:pPr algn="ctr"/>
                      <a:r>
                        <a:rPr lang="es-MX" sz="1000" dirty="0"/>
                        <a:t>Con RAID-1</a:t>
                      </a:r>
                    </a:p>
                    <a:p>
                      <a:pPr algn="ctr"/>
                      <a:r>
                        <a:rPr lang="es-MX" sz="1000" dirty="0"/>
                        <a:t>Backup de Datos FTP/SSH: 500GB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dirty="0"/>
                        <a:t>2 TB</a:t>
                      </a:r>
                    </a:p>
                    <a:p>
                      <a:pPr algn="ctr"/>
                      <a:r>
                        <a:rPr lang="es-MX" sz="1000" dirty="0"/>
                        <a:t>HDD sec.: 1 TB</a:t>
                      </a:r>
                    </a:p>
                    <a:p>
                      <a:pPr algn="ctr"/>
                      <a:r>
                        <a:rPr lang="es-MX" sz="1000" dirty="0"/>
                        <a:t>Con RAID-1</a:t>
                      </a:r>
                    </a:p>
                    <a:p>
                      <a:pPr algn="ctr"/>
                      <a:r>
                        <a:rPr lang="es-MX" sz="1000" dirty="0"/>
                        <a:t>Backup de Datos FTP/SSH: 500GB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22696"/>
                  </a:ext>
                </a:extLst>
              </a:tr>
              <a:tr h="36854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Administración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AutoAdmin acceso 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65470"/>
                  </a:ext>
                </a:extLst>
              </a:tr>
              <a:tr h="36854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SLA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 hrs. </a:t>
                      </a:r>
                    </a:p>
                    <a:p>
                      <a:pPr algn="l"/>
                      <a:r>
                        <a:rPr lang="es-MX" sz="1100" dirty="0"/>
                        <a:t>Soporte telefonico</a:t>
                      </a:r>
                    </a:p>
                    <a:p>
                      <a:pPr algn="l"/>
                      <a:r>
                        <a:rPr lang="es-MX" sz="1100" dirty="0"/>
                        <a:t>Restablecer servicio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 hrs. </a:t>
                      </a:r>
                    </a:p>
                    <a:p>
                      <a:pPr algn="l"/>
                      <a:r>
                        <a:rPr lang="es-MX" sz="1100" dirty="0"/>
                        <a:t>Soporte telefonico</a:t>
                      </a:r>
                    </a:p>
                    <a:p>
                      <a:pPr algn="l"/>
                      <a:r>
                        <a:rPr lang="es-MX" sz="1100" dirty="0"/>
                        <a:t>Restablecer servicio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Soporte técnico via chat, telefónico y 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Soporte técnico via chat, telefónico y 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2 hrs. Cambios de recursos</a:t>
                      </a:r>
                    </a:p>
                    <a:p>
                      <a:pPr algn="ctr"/>
                      <a:r>
                        <a:rPr lang="es-MX" sz="1200" dirty="0"/>
                        <a:t>Soporte técnico via chat, telefónico y 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2 hrs. Cambios de recursos</a:t>
                      </a:r>
                    </a:p>
                    <a:p>
                      <a:pPr algn="ctr"/>
                      <a:r>
                        <a:rPr lang="es-MX" sz="1200" dirty="0"/>
                        <a:t>Soporte técnico via chat, telefónico y tickets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59855"/>
                  </a:ext>
                </a:extLst>
              </a:tr>
              <a:tr h="36854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Seguridad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Protección de DDoS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Protección de DDoS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Red altamente redundante y protección contra DDoS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Red altamente redundante y protección contra DDoS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Monitoreo Proactivo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Monitoreo Proactivo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485931"/>
                  </a:ext>
                </a:extLst>
              </a:tr>
              <a:tr h="36854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Nivel de disponibilidad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89929"/>
                  </a:ext>
                </a:extLst>
              </a:tr>
              <a:tr h="368547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Zonas disponibles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196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/>
                          </a:solidFill>
                        </a:rPr>
                        <a:t>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402043"/>
                  </a:ext>
                </a:extLst>
              </a:tr>
              <a:tr h="300562">
                <a:tc rowSpan="4">
                  <a:txBody>
                    <a:bodyPr/>
                    <a:lstStyle/>
                    <a:p>
                      <a:r>
                        <a:rPr lang="es-MX" sz="1000" dirty="0"/>
                        <a:t>Anual referencial </a:t>
                      </a:r>
                    </a:p>
                    <a:p>
                      <a:r>
                        <a:rPr lang="es-MX" sz="1000" dirty="0"/>
                        <a:t>-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por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Un solo pago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Un solo pago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Un solo pago</a:t>
                      </a:r>
                    </a:p>
                    <a:p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Un solo pago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Un solo pago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Un solo pago</a:t>
                      </a:r>
                    </a:p>
                    <a:p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638542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Precio Anual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$36,287.88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$45,359.88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$25,337.99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$25,337.99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$55,153.33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$52,049.88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376371"/>
                  </a:ext>
                </a:extLst>
              </a:tr>
              <a:tr h="3005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Configuracion y migración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85110"/>
                  </a:ext>
                </a:extLst>
              </a:tr>
              <a:tr h="13406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2do. Año MXN s/IVA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$36,287.88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$45,359.88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$42,229.99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$42,229.99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$55,153.33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$52,049.88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19954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143.22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905354E9-73A2-8A4C-9183-35BB3AE9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99" y="549778"/>
            <a:ext cx="3119945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33FA5181-0FAC-0148-BAB5-5DC8167CF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8433" y="533731"/>
            <a:ext cx="3119411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documents.lucidchart.com/documents/d98d71ef-25c1-4c09-9479-29bee6de224e/pages/0_0?a=733&amp;x=48&amp;y=26&amp;w=264&amp;h=308&amp;store=1&amp;accept=image%2F*&amp;auth=LCA%204ab740f21e508f1f1edabe0d5e77d71295b913e2-ts%3D1567980019">
            <a:extLst>
              <a:ext uri="{FF2B5EF4-FFF2-40B4-BE49-F238E27FC236}">
                <a16:creationId xmlns:a16="http://schemas.microsoft.com/office/drawing/2014/main" id="{C85B68B2-9BE6-49D0-BBF6-16FB048E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9931" y="533730"/>
            <a:ext cx="3119411" cy="330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9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9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7E2071-17B9-2344-B83D-6584ACB7527F}"/>
              </a:ext>
            </a:extLst>
          </p:cNvPr>
          <p:cNvSpPr txBox="1"/>
          <p:nvPr/>
        </p:nvSpPr>
        <p:spPr>
          <a:xfrm>
            <a:off x="230026" y="3579509"/>
            <a:ext cx="4238563" cy="31816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 7 / Ubuntu 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Intel i5  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32 </a:t>
            </a:r>
            <a:r>
              <a:rPr lang="en-US" sz="1600" b="1" dirty="0"/>
              <a:t>GB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2 TB</a:t>
            </a:r>
            <a:r>
              <a:rPr lang="en-US" sz="1600" dirty="0"/>
              <a:t> de </a:t>
            </a:r>
            <a:r>
              <a:rPr lang="en-US" sz="1600" dirty="0" err="1"/>
              <a:t>almacenamiento</a:t>
            </a:r>
            <a:r>
              <a:rPr lang="en-US" sz="1600" dirty="0"/>
              <a:t> SSD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2 TB </a:t>
            </a:r>
            <a:r>
              <a:rPr lang="en-US" sz="1600" dirty="0"/>
              <a:t>Disco </a:t>
            </a:r>
            <a:r>
              <a:rPr lang="en-US" sz="1600" dirty="0" err="1"/>
              <a:t>mecánico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2 TB </a:t>
            </a:r>
            <a:r>
              <a:rPr lang="en-US" sz="1600" dirty="0"/>
              <a:t>Disco </a:t>
            </a:r>
            <a:r>
              <a:rPr lang="en-US" sz="1600" dirty="0" err="1"/>
              <a:t>mecánico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RAID-1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7732116B-273C-9946-AE55-0E85EA6899C7}"/>
              </a:ext>
            </a:extLst>
          </p:cNvPr>
          <p:cNvSpPr txBox="1"/>
          <p:nvPr/>
        </p:nvSpPr>
        <p:spPr>
          <a:xfrm>
            <a:off x="4104734" y="3579509"/>
            <a:ext cx="3875255" cy="31816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b="1" dirty="0"/>
              <a:t>CentOS 7 / Ubuntu </a:t>
            </a:r>
            <a:endParaRPr lang="en-US" sz="16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Intel i7 8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16</a:t>
            </a:r>
            <a:r>
              <a:rPr lang="en-US" sz="1600" b="1" dirty="0"/>
              <a:t> GB</a:t>
            </a: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3 TB</a:t>
            </a:r>
            <a:r>
              <a:rPr lang="en-US" sz="1600" dirty="0"/>
              <a:t> de </a:t>
            </a:r>
            <a:r>
              <a:rPr lang="en-US" sz="1600" dirty="0" err="1"/>
              <a:t>almacenamiento</a:t>
            </a:r>
            <a:r>
              <a:rPr lang="en-US" sz="16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4AB21CC-9952-1A4F-87B2-7C98F8F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47" y="97179"/>
            <a:ext cx="10515600" cy="421552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Servidores dedicados Producción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DC6749-31EE-0D4B-904E-B57D353313A4}"/>
              </a:ext>
            </a:extLst>
          </p:cNvPr>
          <p:cNvSpPr txBox="1"/>
          <p:nvPr/>
        </p:nvSpPr>
        <p:spPr>
          <a:xfrm>
            <a:off x="7978708" y="3564509"/>
            <a:ext cx="3875989" cy="31816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Windows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Intel i5 4</a:t>
            </a:r>
            <a:r>
              <a:rPr lang="en-US" sz="1600" dirty="0"/>
              <a:t> </a:t>
            </a:r>
            <a:r>
              <a:rPr lang="en-US" sz="1600" dirty="0" err="1"/>
              <a:t>núcleos</a:t>
            </a:r>
            <a:r>
              <a:rPr lang="en-US" sz="1600" dirty="0"/>
              <a:t> de CPU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RAM de 32</a:t>
            </a:r>
            <a:r>
              <a:rPr lang="en-US" sz="1600" b="1" dirty="0"/>
              <a:t> GB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3 TB</a:t>
            </a:r>
            <a:r>
              <a:rPr lang="en-US" sz="1600" dirty="0"/>
              <a:t> de </a:t>
            </a:r>
            <a:r>
              <a:rPr lang="en-US" sz="1600" dirty="0" err="1"/>
              <a:t>almacenamiento</a:t>
            </a:r>
            <a:r>
              <a:rPr lang="en-US" sz="16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26B13-95FC-804A-8625-6E9417ECDAE6}"/>
              </a:ext>
            </a:extLst>
          </p:cNvPr>
          <p:cNvSpPr/>
          <p:nvPr/>
        </p:nvSpPr>
        <p:spPr>
          <a:xfrm>
            <a:off x="1454056" y="503487"/>
            <a:ext cx="1916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Servidor</a:t>
            </a:r>
            <a:r>
              <a:rPr lang="en-US" b="1" dirty="0"/>
              <a:t> </a:t>
            </a:r>
            <a:r>
              <a:rPr lang="en-US" b="1" dirty="0" err="1"/>
              <a:t>físico</a:t>
            </a:r>
            <a:r>
              <a:rPr lang="en-US" b="1" dirty="0"/>
              <a:t> BD 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E53BCC-341A-0049-BA79-0B83D2663C33}"/>
              </a:ext>
            </a:extLst>
          </p:cNvPr>
          <p:cNvSpPr txBox="1"/>
          <p:nvPr/>
        </p:nvSpPr>
        <p:spPr>
          <a:xfrm>
            <a:off x="5145873" y="499431"/>
            <a:ext cx="206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Servidor</a:t>
            </a:r>
            <a:r>
              <a:rPr lang="en-US" b="1" i="1" dirty="0"/>
              <a:t> </a:t>
            </a:r>
            <a:r>
              <a:rPr lang="en-US" b="1" dirty="0" err="1"/>
              <a:t>físico</a:t>
            </a:r>
            <a:r>
              <a:rPr lang="en-US" b="1" i="1" dirty="0"/>
              <a:t> WEB</a:t>
            </a:r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CCF567-87E4-2A45-8197-768541FA5FEE}"/>
              </a:ext>
            </a:extLst>
          </p:cNvPr>
          <p:cNvSpPr/>
          <p:nvPr/>
        </p:nvSpPr>
        <p:spPr>
          <a:xfrm>
            <a:off x="8695523" y="531219"/>
            <a:ext cx="280993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 err="1"/>
              <a:t>Servidor</a:t>
            </a:r>
            <a:r>
              <a:rPr lang="en-US" b="1" dirty="0"/>
              <a:t> </a:t>
            </a:r>
            <a:r>
              <a:rPr lang="en-US" b="1" dirty="0" err="1"/>
              <a:t>físico</a:t>
            </a:r>
            <a:r>
              <a:rPr lang="en-US" b="1" dirty="0"/>
              <a:t> </a:t>
            </a:r>
            <a:r>
              <a:rPr lang="en-US" b="1" dirty="0" err="1"/>
              <a:t>Aplicaciones</a:t>
            </a:r>
            <a:endParaRPr lang="en-U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B842C3-FA12-A645-80BE-9A84F25EE7E9}"/>
              </a:ext>
            </a:extLst>
          </p:cNvPr>
          <p:cNvSpPr txBox="1"/>
          <p:nvPr/>
        </p:nvSpPr>
        <p:spPr>
          <a:xfrm>
            <a:off x="970217" y="5683586"/>
            <a:ext cx="3117932" cy="10926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300" b="1" dirty="0"/>
              <a:t>* Tamaño actual de las BD (Avisos, Custodiasm, SDP y RH) = 3.5 Gb</a:t>
            </a:r>
          </a:p>
          <a:p>
            <a:r>
              <a:rPr lang="es-MX" sz="1300" b="1" dirty="0"/>
              <a:t>* Max Conecciones = 200</a:t>
            </a:r>
          </a:p>
          <a:p>
            <a:r>
              <a:rPr lang="es-MX" sz="1300" i="1" dirty="0"/>
              <a:t>max.connection=(available RAM-global buffers)/thread buffers</a:t>
            </a:r>
            <a:endParaRPr lang="es-MX" sz="1300" b="1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7466ED-0B75-4F40-A391-9030171A6DCC}"/>
              </a:ext>
            </a:extLst>
          </p:cNvPr>
          <p:cNvSpPr txBox="1"/>
          <p:nvPr/>
        </p:nvSpPr>
        <p:spPr>
          <a:xfrm>
            <a:off x="4711959" y="5676475"/>
            <a:ext cx="3281074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300" b="1" dirty="0"/>
              <a:t>* Número de usuarios activos(Avisos, Custodias, SDP y RH) = 120 Aprox.</a:t>
            </a:r>
          </a:p>
          <a:p>
            <a:r>
              <a:rPr lang="es-MX" sz="1300" b="1" dirty="0"/>
              <a:t>* Tamaño documentos guardados (Pdf, Word, imágenes de perfiles) = 5 Gb Aprox.</a:t>
            </a:r>
          </a:p>
          <a:p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73748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3422</Words>
  <Application>Microsoft Macintosh PowerPoint</Application>
  <PresentationFormat>Panorámica</PresentationFormat>
  <Paragraphs>686</Paragraphs>
  <Slides>24</Slides>
  <Notes>1</Notes>
  <HiddenSlides>3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Hoja de cálculo</vt:lpstr>
      <vt:lpstr>Hoja de cálculo de Microsoft Excel</vt:lpstr>
      <vt:lpstr>Arquitectura física y comparativas </vt:lpstr>
      <vt:lpstr>Arquitectura Física de Servidores</vt:lpstr>
      <vt:lpstr>Niveles de la Arquitectura del Software</vt:lpstr>
      <vt:lpstr>Comparativa Motores BD</vt:lpstr>
      <vt:lpstr>Comparativa Motores BD</vt:lpstr>
      <vt:lpstr>Comparativa Framework top Php para Backend</vt:lpstr>
      <vt:lpstr>Comparativa Servidores Web</vt:lpstr>
      <vt:lpstr>Costo Servidores Físicos Dedicados</vt:lpstr>
      <vt:lpstr>Servidores dedicados Producción</vt:lpstr>
      <vt:lpstr>Servidor NAS</vt:lpstr>
      <vt:lpstr>Servidores VPS Desarrollo y Q&amp;A</vt:lpstr>
      <vt:lpstr>Servidores VPS-DRP BD y Web</vt:lpstr>
      <vt:lpstr>Servidor para Control de versiones de código GIT</vt:lpstr>
      <vt:lpstr>Costo Servidor para control de versiones</vt:lpstr>
      <vt:lpstr>Git-flow para control de versiones</vt:lpstr>
      <vt:lpstr>GitHub-flow para control de versiones</vt:lpstr>
      <vt:lpstr>Guía de estilo para PHP</vt:lpstr>
      <vt:lpstr>Políticas para el manejo de respaldos lógicos BD</vt:lpstr>
      <vt:lpstr>Políticas para el manejo de respaldos lógicos BD</vt:lpstr>
      <vt:lpstr>Plan de Recuperación de Desastres</vt:lpstr>
      <vt:lpstr>Plan de Recuperación de Desastres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física y comparativas </dc:title>
  <dc:creator>Microsoft Office User</dc:creator>
  <cp:lastModifiedBy>Microsoft Office User</cp:lastModifiedBy>
  <cp:revision>37</cp:revision>
  <dcterms:created xsi:type="dcterms:W3CDTF">2020-09-18T15:01:30Z</dcterms:created>
  <dcterms:modified xsi:type="dcterms:W3CDTF">2020-10-02T16:35:29Z</dcterms:modified>
</cp:coreProperties>
</file>